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733" r:id="rId5"/>
    <p:sldMasterId id="2147483714" r:id="rId6"/>
  </p:sldMasterIdLst>
  <p:notesMasterIdLst>
    <p:notesMasterId r:id="rId28"/>
  </p:notesMasterIdLst>
  <p:sldIdLst>
    <p:sldId id="582" r:id="rId7"/>
    <p:sldId id="347" r:id="rId8"/>
    <p:sldId id="498" r:id="rId9"/>
    <p:sldId id="583" r:id="rId10"/>
    <p:sldId id="495" r:id="rId11"/>
    <p:sldId id="584" r:id="rId12"/>
    <p:sldId id="443" r:id="rId13"/>
    <p:sldId id="496" r:id="rId14"/>
    <p:sldId id="371" r:id="rId15"/>
    <p:sldId id="375" r:id="rId16"/>
    <p:sldId id="373" r:id="rId17"/>
    <p:sldId id="508" r:id="rId18"/>
    <p:sldId id="543" r:id="rId19"/>
    <p:sldId id="510" r:id="rId20"/>
    <p:sldId id="575" r:id="rId21"/>
    <p:sldId id="552" r:id="rId22"/>
    <p:sldId id="553" r:id="rId23"/>
    <p:sldId id="554" r:id="rId24"/>
    <p:sldId id="555" r:id="rId25"/>
    <p:sldId id="384" r:id="rId26"/>
    <p:sldId id="500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111" autoAdjust="0"/>
    <p:restoredTop sz="95707" autoAdjust="0"/>
  </p:normalViewPr>
  <p:slideViewPr>
    <p:cSldViewPr snapToGrid="0">
      <p:cViewPr varScale="1">
        <p:scale>
          <a:sx n="104" d="100"/>
          <a:sy n="104" d="100"/>
        </p:scale>
        <p:origin x="139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viewProps" Target="viewProps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hana Choudhury" userId="8bfadc28-a633-41a8-aacf-e9b58948d589" providerId="ADAL" clId="{BF5BD096-736D-BF44-A4D2-9E0C05716126}"/>
    <pc:docChg chg="modSld">
      <pc:chgData name="Farhana Choudhury" userId="8bfadc28-a633-41a8-aacf-e9b58948d589" providerId="ADAL" clId="{BF5BD096-736D-BF44-A4D2-9E0C05716126}" dt="2023-06-15T01:25:51.279" v="1" actId="20577"/>
      <pc:docMkLst>
        <pc:docMk/>
      </pc:docMkLst>
      <pc:sldChg chg="modSp mod">
        <pc:chgData name="Farhana Choudhury" userId="8bfadc28-a633-41a8-aacf-e9b58948d589" providerId="ADAL" clId="{BF5BD096-736D-BF44-A4D2-9E0C05716126}" dt="2023-06-15T01:25:51.279" v="1" actId="20577"/>
        <pc:sldMkLst>
          <pc:docMk/>
          <pc:sldMk cId="79267661" sldId="582"/>
        </pc:sldMkLst>
        <pc:spChg chg="mod">
          <ac:chgData name="Farhana Choudhury" userId="8bfadc28-a633-41a8-aacf-e9b58948d589" providerId="ADAL" clId="{BF5BD096-736D-BF44-A4D2-9E0C05716126}" dt="2023-06-15T01:25:51.279" v="1" actId="20577"/>
          <ac:spMkLst>
            <pc:docMk/>
            <pc:sldMk cId="79267661" sldId="582"/>
            <ac:spMk id="3" creationId="{8CEE631B-23A6-364E-A2F4-4355776867F3}"/>
          </ac:spMkLst>
        </pc:spChg>
      </pc:sldChg>
    </pc:docChg>
  </pc:docChgLst>
  <pc:docChgLst>
    <pc:chgData name="Farhana Choudhury" userId="8bfadc28-a633-41a8-aacf-e9b58948d589" providerId="ADAL" clId="{8070F62E-07EF-9E40-AFFF-E2C5363B3D8D}"/>
    <pc:docChg chg="undo custSel addSld delSld modSld sldOrd">
      <pc:chgData name="Farhana Choudhury" userId="8bfadc28-a633-41a8-aacf-e9b58948d589" providerId="ADAL" clId="{8070F62E-07EF-9E40-AFFF-E2C5363B3D8D}" dt="2022-07-07T02:36:11.833" v="6" actId="2696"/>
      <pc:docMkLst>
        <pc:docMk/>
      </pc:docMkLst>
      <pc:sldChg chg="add del">
        <pc:chgData name="Farhana Choudhury" userId="8bfadc28-a633-41a8-aacf-e9b58948d589" providerId="ADAL" clId="{8070F62E-07EF-9E40-AFFF-E2C5363B3D8D}" dt="2022-07-07T02:36:11.833" v="6" actId="2696"/>
        <pc:sldMkLst>
          <pc:docMk/>
          <pc:sldMk cId="4023110895" sldId="384"/>
        </pc:sldMkLst>
      </pc:sldChg>
      <pc:sldChg chg="add del">
        <pc:chgData name="Farhana Choudhury" userId="8bfadc28-a633-41a8-aacf-e9b58948d589" providerId="ADAL" clId="{8070F62E-07EF-9E40-AFFF-E2C5363B3D8D}" dt="2022-07-07T02:36:11.833" v="6" actId="2696"/>
        <pc:sldMkLst>
          <pc:docMk/>
          <pc:sldMk cId="1330979109" sldId="500"/>
        </pc:sldMkLst>
      </pc:sldChg>
      <pc:sldChg chg="modSp add mod ord">
        <pc:chgData name="Farhana Choudhury" userId="8bfadc28-a633-41a8-aacf-e9b58948d589" providerId="ADAL" clId="{8070F62E-07EF-9E40-AFFF-E2C5363B3D8D}" dt="2022-07-06T08:30:22.600" v="4" actId="20577"/>
        <pc:sldMkLst>
          <pc:docMk/>
          <pc:sldMk cId="79267661" sldId="582"/>
        </pc:sldMkLst>
        <pc:spChg chg="mod">
          <ac:chgData name="Farhana Choudhury" userId="8bfadc28-a633-41a8-aacf-e9b58948d589" providerId="ADAL" clId="{8070F62E-07EF-9E40-AFFF-E2C5363B3D8D}" dt="2022-07-06T08:30:22.600" v="4" actId="20577"/>
          <ac:spMkLst>
            <pc:docMk/>
            <pc:sldMk cId="79267661" sldId="582"/>
            <ac:spMk id="5" creationId="{EA752CF1-41DC-B946-BC99-68C5CC88CB85}"/>
          </ac:spMkLst>
        </pc:spChg>
      </pc:sldChg>
      <pc:sldChg chg="del">
        <pc:chgData name="Farhana Choudhury" userId="8bfadc28-a633-41a8-aacf-e9b58948d589" providerId="ADAL" clId="{8070F62E-07EF-9E40-AFFF-E2C5363B3D8D}" dt="2022-07-06T08:30:16.919" v="0" actId="2696"/>
        <pc:sldMkLst>
          <pc:docMk/>
          <pc:sldMk cId="3721876785" sldId="582"/>
        </pc:sldMkLst>
      </pc:sldChg>
      <pc:sldMasterChg chg="delSldLayout">
        <pc:chgData name="Farhana Choudhury" userId="8bfadc28-a633-41a8-aacf-e9b58948d589" providerId="ADAL" clId="{8070F62E-07EF-9E40-AFFF-E2C5363B3D8D}" dt="2022-07-06T08:30:16.919" v="0" actId="2696"/>
        <pc:sldMasterMkLst>
          <pc:docMk/>
          <pc:sldMasterMk cId="1274833569" sldId="2147483662"/>
        </pc:sldMasterMkLst>
        <pc:sldLayoutChg chg="del">
          <pc:chgData name="Farhana Choudhury" userId="8bfadc28-a633-41a8-aacf-e9b58948d589" providerId="ADAL" clId="{8070F62E-07EF-9E40-AFFF-E2C5363B3D8D}" dt="2022-07-06T08:30:16.919" v="0" actId="2696"/>
          <pc:sldLayoutMkLst>
            <pc:docMk/>
            <pc:sldMasterMk cId="1274833569" sldId="2147483662"/>
            <pc:sldLayoutMk cId="4178759020" sldId="2147483869"/>
          </pc:sldLayoutMkLst>
        </pc:sldLayoutChg>
      </pc:sldMasterChg>
    </pc:docChg>
  </pc:docChgLst>
</pc:chgInfo>
</file>

<file path=ppt/media/image1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15/6/2023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>
            <a:extLst>
              <a:ext uri="{FF2B5EF4-FFF2-40B4-BE49-F238E27FC236}">
                <a16:creationId xmlns:a16="http://schemas.microsoft.com/office/drawing/2014/main" id="{7E844672-5712-4C0F-93EF-DB22AEB234E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A4DB65BC-FD9B-44FD-B179-D5B84D22BC84}" type="slidenum">
              <a:rPr kumimoji="0" lang="en-AU" altLang="en-US" sz="1200" smtClean="0">
                <a:solidFill>
                  <a:schemeClr val="tx1"/>
                </a:solidFill>
              </a:rPr>
              <a:pPr/>
              <a:t>2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904487D7-7510-4E5D-A83B-8E56A0790EC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>
            <a:extLst>
              <a:ext uri="{FF2B5EF4-FFF2-40B4-BE49-F238E27FC236}">
                <a16:creationId xmlns:a16="http://schemas.microsoft.com/office/drawing/2014/main" id="{7D825E1A-9515-4156-A896-23AF78852F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6688329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>
            <a:extLst>
              <a:ext uri="{FF2B5EF4-FFF2-40B4-BE49-F238E27FC236}">
                <a16:creationId xmlns:a16="http://schemas.microsoft.com/office/drawing/2014/main" id="{CB4A87BD-6219-48FE-AD26-7F5C3A8DEC6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727CE3A2-2CF9-4FE1-926B-BBDFDBC16C64}" type="slidenum">
              <a:rPr kumimoji="0" lang="en-AU" altLang="en-US" sz="1200" smtClean="0">
                <a:solidFill>
                  <a:schemeClr val="tx1"/>
                </a:solidFill>
              </a:rPr>
              <a:pPr/>
              <a:t>11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82947" name="Rectangle 2">
            <a:extLst>
              <a:ext uri="{FF2B5EF4-FFF2-40B4-BE49-F238E27FC236}">
                <a16:creationId xmlns:a16="http://schemas.microsoft.com/office/drawing/2014/main" id="{825832F8-E0DA-4F6D-83C0-C98B10CD23F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>
            <a:extLst>
              <a:ext uri="{FF2B5EF4-FFF2-40B4-BE49-F238E27FC236}">
                <a16:creationId xmlns:a16="http://schemas.microsoft.com/office/drawing/2014/main" id="{7A59BCB6-2AB8-4FB8-92AD-0AE9DD197B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5697297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7">
            <a:extLst>
              <a:ext uri="{FF2B5EF4-FFF2-40B4-BE49-F238E27FC236}">
                <a16:creationId xmlns:a16="http://schemas.microsoft.com/office/drawing/2014/main" id="{7C570E30-9AA9-4F8C-84FD-5C72E41ACE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040272AF-85D2-47A7-A948-F1BA7ED78994}" type="slidenum">
              <a:rPr kumimoji="0" lang="en-AU" altLang="en-US" sz="1200" smtClean="0">
                <a:solidFill>
                  <a:schemeClr val="tx1"/>
                </a:solidFill>
              </a:rPr>
              <a:pPr/>
              <a:t>12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87043" name="Rectangle 2">
            <a:extLst>
              <a:ext uri="{FF2B5EF4-FFF2-40B4-BE49-F238E27FC236}">
                <a16:creationId xmlns:a16="http://schemas.microsoft.com/office/drawing/2014/main" id="{FA674F33-1301-4BEF-9CEC-39C3CEC0ABE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>
            <a:extLst>
              <a:ext uri="{FF2B5EF4-FFF2-40B4-BE49-F238E27FC236}">
                <a16:creationId xmlns:a16="http://schemas.microsoft.com/office/drawing/2014/main" id="{BB2A2E23-0387-45D0-AD61-AC6CAABF8AD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146895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>
            <a:extLst>
              <a:ext uri="{FF2B5EF4-FFF2-40B4-BE49-F238E27FC236}">
                <a16:creationId xmlns:a16="http://schemas.microsoft.com/office/drawing/2014/main" id="{88A829E6-0FEB-41EF-812B-6C19DF9AA44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B022A0BF-50E4-4DA1-9FBA-B4753A611C21}" type="slidenum">
              <a:rPr kumimoji="0" lang="en-AU" altLang="en-US" sz="1200" smtClean="0">
                <a:solidFill>
                  <a:schemeClr val="tx1"/>
                </a:solidFill>
              </a:rPr>
              <a:pPr/>
              <a:t>13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89091" name="Rectangle 2">
            <a:extLst>
              <a:ext uri="{FF2B5EF4-FFF2-40B4-BE49-F238E27FC236}">
                <a16:creationId xmlns:a16="http://schemas.microsoft.com/office/drawing/2014/main" id="{B7D5B457-81FE-4E59-BCA9-7969DF4E1DB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>
            <a:extLst>
              <a:ext uri="{FF2B5EF4-FFF2-40B4-BE49-F238E27FC236}">
                <a16:creationId xmlns:a16="http://schemas.microsoft.com/office/drawing/2014/main" id="{FE8E39FF-1DA5-4EBF-A018-1B7E697F35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3112669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>
            <a:extLst>
              <a:ext uri="{FF2B5EF4-FFF2-40B4-BE49-F238E27FC236}">
                <a16:creationId xmlns:a16="http://schemas.microsoft.com/office/drawing/2014/main" id="{536DB2AC-B3D1-47F7-B332-7C75147C002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2D86AD1F-D797-4A13-97C1-32E1929D025F}" type="slidenum">
              <a:rPr kumimoji="0" lang="en-AU" altLang="en-US" sz="1200" smtClean="0">
                <a:solidFill>
                  <a:schemeClr val="tx1"/>
                </a:solidFill>
              </a:rPr>
              <a:pPr/>
              <a:t>14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91139" name="Rectangle 2">
            <a:extLst>
              <a:ext uri="{FF2B5EF4-FFF2-40B4-BE49-F238E27FC236}">
                <a16:creationId xmlns:a16="http://schemas.microsoft.com/office/drawing/2014/main" id="{C933F214-6796-4D08-8A43-E186A963575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>
            <a:extLst>
              <a:ext uri="{FF2B5EF4-FFF2-40B4-BE49-F238E27FC236}">
                <a16:creationId xmlns:a16="http://schemas.microsoft.com/office/drawing/2014/main" id="{2457234F-554A-4A0F-A707-975D339897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0813286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7">
            <a:extLst>
              <a:ext uri="{FF2B5EF4-FFF2-40B4-BE49-F238E27FC236}">
                <a16:creationId xmlns:a16="http://schemas.microsoft.com/office/drawing/2014/main" id="{FBCA22FF-789E-40C1-ADF4-739A8E0367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1AE5B1FA-5103-424B-8617-93C0E8705D32}" type="slidenum">
              <a:rPr kumimoji="0" lang="en-AU" altLang="en-US" sz="1200" smtClean="0">
                <a:solidFill>
                  <a:schemeClr val="tx1"/>
                </a:solidFill>
              </a:rPr>
              <a:pPr/>
              <a:t>15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00355" name="Rectangle 2">
            <a:extLst>
              <a:ext uri="{FF2B5EF4-FFF2-40B4-BE49-F238E27FC236}">
                <a16:creationId xmlns:a16="http://schemas.microsoft.com/office/drawing/2014/main" id="{657D7B68-0F22-4ADE-8EC5-85C6F406428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6" name="Rectangle 3">
            <a:extLst>
              <a:ext uri="{FF2B5EF4-FFF2-40B4-BE49-F238E27FC236}">
                <a16:creationId xmlns:a16="http://schemas.microsoft.com/office/drawing/2014/main" id="{EFB081A1-3BAB-4F58-9E2A-34B2D15F9D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4883683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7">
            <a:extLst>
              <a:ext uri="{FF2B5EF4-FFF2-40B4-BE49-F238E27FC236}">
                <a16:creationId xmlns:a16="http://schemas.microsoft.com/office/drawing/2014/main" id="{B29B016A-4C77-4D19-A72F-47E4D4F73E4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17E3F7D1-B99E-40B7-8A7C-33DCD1622993}" type="slidenum">
              <a:rPr kumimoji="0" lang="en-AU" altLang="en-US" sz="1200" smtClean="0">
                <a:solidFill>
                  <a:schemeClr val="tx1"/>
                </a:solidFill>
              </a:rPr>
              <a:pPr/>
              <a:t>16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04451" name="Rectangle 2">
            <a:extLst>
              <a:ext uri="{FF2B5EF4-FFF2-40B4-BE49-F238E27FC236}">
                <a16:creationId xmlns:a16="http://schemas.microsoft.com/office/drawing/2014/main" id="{EBFC4479-3A70-4A49-81A5-AF8CBD16957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2" name="Rectangle 3">
            <a:extLst>
              <a:ext uri="{FF2B5EF4-FFF2-40B4-BE49-F238E27FC236}">
                <a16:creationId xmlns:a16="http://schemas.microsoft.com/office/drawing/2014/main" id="{65DFA4BA-463C-4D0B-8595-2CB22AFAF4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1940214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>
            <a:extLst>
              <a:ext uri="{FF2B5EF4-FFF2-40B4-BE49-F238E27FC236}">
                <a16:creationId xmlns:a16="http://schemas.microsoft.com/office/drawing/2014/main" id="{23C11360-2DB2-48DE-A7C8-47D6706EFB3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F8100E8D-F709-486C-8BC5-EDBD949C8E3C}" type="slidenum">
              <a:rPr kumimoji="0" lang="en-AU" altLang="en-US" sz="1200" smtClean="0">
                <a:solidFill>
                  <a:schemeClr val="tx1"/>
                </a:solidFill>
              </a:rPr>
              <a:pPr/>
              <a:t>17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06499" name="Rectangle 2">
            <a:extLst>
              <a:ext uri="{FF2B5EF4-FFF2-40B4-BE49-F238E27FC236}">
                <a16:creationId xmlns:a16="http://schemas.microsoft.com/office/drawing/2014/main" id="{934FBD6E-D520-4D20-9557-888EA921AE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6500" name="Rectangle 3">
            <a:extLst>
              <a:ext uri="{FF2B5EF4-FFF2-40B4-BE49-F238E27FC236}">
                <a16:creationId xmlns:a16="http://schemas.microsoft.com/office/drawing/2014/main" id="{4F79BF38-5042-4763-BFF6-79EF4AA9FE9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5554371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>
            <a:extLst>
              <a:ext uri="{FF2B5EF4-FFF2-40B4-BE49-F238E27FC236}">
                <a16:creationId xmlns:a16="http://schemas.microsoft.com/office/drawing/2014/main" id="{2AFC0532-D60D-47B2-845A-D1CE6274753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560036F5-EDC0-4EC6-B0B0-61B22B464C09}" type="slidenum">
              <a:rPr kumimoji="0" lang="en-AU" altLang="en-US" sz="1200" smtClean="0">
                <a:solidFill>
                  <a:schemeClr val="tx1"/>
                </a:solidFill>
              </a:rPr>
              <a:pPr/>
              <a:t>20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10595" name="Rectangle 2">
            <a:extLst>
              <a:ext uri="{FF2B5EF4-FFF2-40B4-BE49-F238E27FC236}">
                <a16:creationId xmlns:a16="http://schemas.microsoft.com/office/drawing/2014/main" id="{FEB745B9-D209-4FF6-89EB-EE52FE5D3C8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6" name="Rectangle 3">
            <a:extLst>
              <a:ext uri="{FF2B5EF4-FFF2-40B4-BE49-F238E27FC236}">
                <a16:creationId xmlns:a16="http://schemas.microsoft.com/office/drawing/2014/main" id="{721CB1A1-A721-404B-82C2-E5C3C59223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1386586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7">
            <a:extLst>
              <a:ext uri="{FF2B5EF4-FFF2-40B4-BE49-F238E27FC236}">
                <a16:creationId xmlns:a16="http://schemas.microsoft.com/office/drawing/2014/main" id="{B0461388-99B6-44FA-831F-9B4868CAB73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48916CE9-A3B3-4E96-A748-ABDB1FAF2CB1}" type="slidenum">
              <a:rPr kumimoji="0" lang="en-AU" altLang="en-US" sz="1200" smtClean="0">
                <a:solidFill>
                  <a:schemeClr val="tx1"/>
                </a:solidFill>
              </a:rPr>
              <a:pPr/>
              <a:t>21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112643" name="Rectangle 2">
            <a:extLst>
              <a:ext uri="{FF2B5EF4-FFF2-40B4-BE49-F238E27FC236}">
                <a16:creationId xmlns:a16="http://schemas.microsoft.com/office/drawing/2014/main" id="{77D31032-035D-4D78-9CE6-1ADD22006A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>
            <a:extLst>
              <a:ext uri="{FF2B5EF4-FFF2-40B4-BE49-F238E27FC236}">
                <a16:creationId xmlns:a16="http://schemas.microsoft.com/office/drawing/2014/main" id="{EF6CF730-C4C8-4CED-ADD1-3C83E3DE57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417655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>
            <a:extLst>
              <a:ext uri="{FF2B5EF4-FFF2-40B4-BE49-F238E27FC236}">
                <a16:creationId xmlns:a16="http://schemas.microsoft.com/office/drawing/2014/main" id="{F50AD7EB-4E75-484B-A39B-5412CB1A39C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A575CEB0-BD81-4352-8D6D-42D73E3CC38F}" type="slidenum">
              <a:rPr kumimoji="0" lang="en-AU" altLang="en-US" sz="1200" smtClean="0">
                <a:solidFill>
                  <a:schemeClr val="tx1"/>
                </a:solidFill>
              </a:rPr>
              <a:pPr/>
              <a:t>3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68611" name="Rectangle 2">
            <a:extLst>
              <a:ext uri="{FF2B5EF4-FFF2-40B4-BE49-F238E27FC236}">
                <a16:creationId xmlns:a16="http://schemas.microsoft.com/office/drawing/2014/main" id="{3A1E9459-C867-443C-86BF-4348953BB6D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>
            <a:extLst>
              <a:ext uri="{FF2B5EF4-FFF2-40B4-BE49-F238E27FC236}">
                <a16:creationId xmlns:a16="http://schemas.microsoft.com/office/drawing/2014/main" id="{0217FAC6-9D28-43E3-89D3-D2FAD48AC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534918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>
            <a:extLst>
              <a:ext uri="{FF2B5EF4-FFF2-40B4-BE49-F238E27FC236}">
                <a16:creationId xmlns:a16="http://schemas.microsoft.com/office/drawing/2014/main" id="{F50AD7EB-4E75-484B-A39B-5412CB1A39C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A575CEB0-BD81-4352-8D6D-42D73E3CC38F}" type="slidenum">
              <a:rPr kumimoji="0" lang="en-AU" altLang="en-US" sz="1200" smtClean="0">
                <a:solidFill>
                  <a:schemeClr val="tx1"/>
                </a:solidFill>
              </a:rPr>
              <a:pPr/>
              <a:t>4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68611" name="Rectangle 2">
            <a:extLst>
              <a:ext uri="{FF2B5EF4-FFF2-40B4-BE49-F238E27FC236}">
                <a16:creationId xmlns:a16="http://schemas.microsoft.com/office/drawing/2014/main" id="{3A1E9459-C867-443C-86BF-4348953BB6D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>
            <a:extLst>
              <a:ext uri="{FF2B5EF4-FFF2-40B4-BE49-F238E27FC236}">
                <a16:creationId xmlns:a16="http://schemas.microsoft.com/office/drawing/2014/main" id="{0217FAC6-9D28-43E3-89D3-D2FAD48AC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773160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>
            <a:extLst>
              <a:ext uri="{FF2B5EF4-FFF2-40B4-BE49-F238E27FC236}">
                <a16:creationId xmlns:a16="http://schemas.microsoft.com/office/drawing/2014/main" id="{C6DC25D2-8A04-49E3-B097-F88F4C2555B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86281FBC-BC5B-4869-BCC7-A0DFEFBDC513}" type="slidenum">
              <a:rPr kumimoji="0" lang="en-AU" altLang="en-US" sz="1200" smtClean="0">
                <a:solidFill>
                  <a:schemeClr val="tx1"/>
                </a:solidFill>
              </a:rPr>
              <a:pPr/>
              <a:t>5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70659" name="Rectangle 2">
            <a:extLst>
              <a:ext uri="{FF2B5EF4-FFF2-40B4-BE49-F238E27FC236}">
                <a16:creationId xmlns:a16="http://schemas.microsoft.com/office/drawing/2014/main" id="{EEB62A36-A0D7-4FFD-8092-BEE7D710F34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>
            <a:extLst>
              <a:ext uri="{FF2B5EF4-FFF2-40B4-BE49-F238E27FC236}">
                <a16:creationId xmlns:a16="http://schemas.microsoft.com/office/drawing/2014/main" id="{DFE95E8F-AAB0-4103-8DDA-AB80D9DE2B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1387168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>
            <a:extLst>
              <a:ext uri="{FF2B5EF4-FFF2-40B4-BE49-F238E27FC236}">
                <a16:creationId xmlns:a16="http://schemas.microsoft.com/office/drawing/2014/main" id="{C6DC25D2-8A04-49E3-B097-F88F4C2555B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86281FBC-BC5B-4869-BCC7-A0DFEFBDC513}" type="slidenum">
              <a:rPr kumimoji="0" lang="en-AU" altLang="en-US" sz="1200" smtClean="0">
                <a:solidFill>
                  <a:schemeClr val="tx1"/>
                </a:solidFill>
              </a:rPr>
              <a:pPr/>
              <a:t>6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70659" name="Rectangle 2">
            <a:extLst>
              <a:ext uri="{FF2B5EF4-FFF2-40B4-BE49-F238E27FC236}">
                <a16:creationId xmlns:a16="http://schemas.microsoft.com/office/drawing/2014/main" id="{EEB62A36-A0D7-4FFD-8092-BEE7D710F34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>
            <a:extLst>
              <a:ext uri="{FF2B5EF4-FFF2-40B4-BE49-F238E27FC236}">
                <a16:creationId xmlns:a16="http://schemas.microsoft.com/office/drawing/2014/main" id="{DFE95E8F-AAB0-4103-8DDA-AB80D9DE2B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30752324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>
            <a:extLst>
              <a:ext uri="{FF2B5EF4-FFF2-40B4-BE49-F238E27FC236}">
                <a16:creationId xmlns:a16="http://schemas.microsoft.com/office/drawing/2014/main" id="{ADA31337-C05F-4180-9BC1-5FDFB38610D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2EC2894C-37C4-4AD0-A1A8-3A7458417378}" type="slidenum">
              <a:rPr kumimoji="0" lang="en-AU" altLang="en-US" sz="1200" smtClean="0">
                <a:solidFill>
                  <a:schemeClr val="tx1"/>
                </a:solidFill>
              </a:rPr>
              <a:pPr/>
              <a:t>7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74755" name="Rectangle 2">
            <a:extLst>
              <a:ext uri="{FF2B5EF4-FFF2-40B4-BE49-F238E27FC236}">
                <a16:creationId xmlns:a16="http://schemas.microsoft.com/office/drawing/2014/main" id="{767E5E8A-5AEE-42A4-8C56-1F2F99A3FF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>
            <a:extLst>
              <a:ext uri="{FF2B5EF4-FFF2-40B4-BE49-F238E27FC236}">
                <a16:creationId xmlns:a16="http://schemas.microsoft.com/office/drawing/2014/main" id="{831DC501-4F90-40E8-90AB-3C648E2C5B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6844904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>
            <a:extLst>
              <a:ext uri="{FF2B5EF4-FFF2-40B4-BE49-F238E27FC236}">
                <a16:creationId xmlns:a16="http://schemas.microsoft.com/office/drawing/2014/main" id="{71E4AD97-E1CB-40EC-A2AD-691C61021BC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5F20810C-D62D-4180-9AD1-0756BB6804B8}" type="slidenum">
              <a:rPr kumimoji="0" lang="en-AU" altLang="en-US" sz="1200" smtClean="0">
                <a:solidFill>
                  <a:schemeClr val="tx1"/>
                </a:solidFill>
              </a:rPr>
              <a:pPr/>
              <a:t>8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76803" name="Rectangle 2">
            <a:extLst>
              <a:ext uri="{FF2B5EF4-FFF2-40B4-BE49-F238E27FC236}">
                <a16:creationId xmlns:a16="http://schemas.microsoft.com/office/drawing/2014/main" id="{C9C53AEF-2470-406F-AC39-3A4753F849B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>
            <a:extLst>
              <a:ext uri="{FF2B5EF4-FFF2-40B4-BE49-F238E27FC236}">
                <a16:creationId xmlns:a16="http://schemas.microsoft.com/office/drawing/2014/main" id="{5AE97F1A-43BD-4397-8026-332FE82977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4151468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>
            <a:extLst>
              <a:ext uri="{FF2B5EF4-FFF2-40B4-BE49-F238E27FC236}">
                <a16:creationId xmlns:a16="http://schemas.microsoft.com/office/drawing/2014/main" id="{905A1E25-D5BD-473B-9D33-EEA282DC471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38E7A989-2DD0-4FC4-9ECA-755DB5514C41}" type="slidenum">
              <a:rPr kumimoji="0" lang="en-AU" altLang="en-US" sz="1200" smtClean="0">
                <a:solidFill>
                  <a:schemeClr val="tx1"/>
                </a:solidFill>
              </a:rPr>
              <a:pPr/>
              <a:t>9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78851" name="Rectangle 2">
            <a:extLst>
              <a:ext uri="{FF2B5EF4-FFF2-40B4-BE49-F238E27FC236}">
                <a16:creationId xmlns:a16="http://schemas.microsoft.com/office/drawing/2014/main" id="{09098DA5-E74E-4CB0-9E90-2F35BB1D44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>
            <a:extLst>
              <a:ext uri="{FF2B5EF4-FFF2-40B4-BE49-F238E27FC236}">
                <a16:creationId xmlns:a16="http://schemas.microsoft.com/office/drawing/2014/main" id="{E11D2706-BA86-4B27-8259-3D7DC42F46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65789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>
            <a:extLst>
              <a:ext uri="{FF2B5EF4-FFF2-40B4-BE49-F238E27FC236}">
                <a16:creationId xmlns:a16="http://schemas.microsoft.com/office/drawing/2014/main" id="{6D22D846-BAC7-48D5-AB1C-50EC7A297A7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fld id="{5866F977-5B1E-4C3B-86D3-F0EA5C60D70E}" type="slidenum">
              <a:rPr kumimoji="0" lang="en-AU" altLang="en-US" sz="1200" smtClean="0">
                <a:solidFill>
                  <a:schemeClr val="tx1"/>
                </a:solidFill>
              </a:rPr>
              <a:pPr/>
              <a:t>10</a:t>
            </a:fld>
            <a:endParaRPr kumimoji="0" lang="en-AU" altLang="en-US" sz="1200">
              <a:solidFill>
                <a:schemeClr val="tx1"/>
              </a:solidFill>
            </a:endParaRPr>
          </a:p>
        </p:txBody>
      </p:sp>
      <p:sp>
        <p:nvSpPr>
          <p:cNvPr id="80899" name="Rectangle 2">
            <a:extLst>
              <a:ext uri="{FF2B5EF4-FFF2-40B4-BE49-F238E27FC236}">
                <a16:creationId xmlns:a16="http://schemas.microsoft.com/office/drawing/2014/main" id="{1F698167-E6B2-4389-979C-B71312B644D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>
            <a:extLst>
              <a:ext uri="{FF2B5EF4-FFF2-40B4-BE49-F238E27FC236}">
                <a16:creationId xmlns:a16="http://schemas.microsoft.com/office/drawing/2014/main" id="{EB5B309B-80B2-4B4D-A689-122815E5DB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en-AU" altLang="en-US"/>
          </a:p>
        </p:txBody>
      </p:sp>
    </p:spTree>
    <p:extLst>
      <p:ext uri="{BB962C8B-B14F-4D97-AF65-F5344CB8AC3E}">
        <p14:creationId xmlns:p14="http://schemas.microsoft.com/office/powerpoint/2010/main" val="2728445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15A35-5194-4638-B210-9AAA080525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58925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6FF9F-348C-4F36-8E74-D55D83E5B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90" cy="178785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34533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D5172-1753-4AD4-A614-0EFDF259A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8195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8CC472-DAD0-430B-85AC-71A0179A9C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548087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88518433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7289363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10580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6FAA80-D3AC-4FBF-AAA7-DEDEA87CAB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50003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2BEEA4-40AB-415D-B46A-85326892B4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7526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ABB35-20F7-4828-9D1B-004E52E7BC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1563014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A09848-F279-4869-99E6-5BED257317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706255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171450"/>
            <a:ext cx="7772400" cy="6286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11200" y="960438"/>
            <a:ext cx="3810000" cy="5314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3600" y="960438"/>
            <a:ext cx="3810000" cy="53149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960708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1962242185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688341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8218E7A-18E9-45A4-891D-3DD1BFEC5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192377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301B275B-012E-4D14-BF63-C7C7BD0F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0949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DCEFD-E5FA-4450-9247-B76C31B9B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966651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B0DE93E-B778-4905-84E2-BE44AF064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155829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9FAF202-EE4D-4267-B9E4-50CC3D123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34989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1AAED5-DB29-4479-9EF9-D149D9DB35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131418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858D76B-B70B-4628-83AD-F8127CB9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68469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D70BD9DF-0267-4165-8BF0-683D4DD72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717010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497275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FD7C4D-96A1-4890-BE4D-9731D10C0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857615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A83F95E-14E1-48D1-AAFF-D5FCEF424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050636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39937ED-A043-467C-BC73-FCB568393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13550" y="1431531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9967347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C988F7-07F9-41E4-BA78-02D9CDBCB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3416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585850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DE7DD1FB-7E0D-4E9C-AD00-F964798F8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72369948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88AF8A8-DFEF-4FD7-AF75-DA7106AB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4298641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44ACC78-E6EF-4128-AEA2-0639C7784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3208477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709495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00F6E0E-7FBA-403C-AB0D-01103F0CD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2009426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67EF65F-4F61-4DA4-B562-D8B7905ED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308777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2AD36FB3-6540-4547-9F38-FC6276B733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631703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8EF65B-8305-4BF8-9A5F-A221F4F3C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1230655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2B47284-12CB-4D7A-89C3-3835F958A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0722224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D7E4FC5-221E-48E4-8539-A265DC15C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978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1BD9A33D-0BA4-4D58-B6E1-32F74C7B8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8147511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ECE04-B29E-48DA-A2D1-A8320F3123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8400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279266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815D13-951F-496D-97C8-5E3DCE6D40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25776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4935604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68121259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2710533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7123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783640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661649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7678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B2C15C-1E44-4ED3-A1B3-29FFBD149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369836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818360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96263230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868034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2162410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53617117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89093112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4045973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736509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395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960187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93922047"/>
      </p:ext>
    </p:extLst>
  </p:cSld>
  <p:clrMapOvr>
    <a:masterClrMapping/>
  </p:clrMapOvr>
  <p:hf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wrap="none"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2976A6-3876-4722-A34E-023446CA57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000" y="2008800"/>
            <a:ext cx="2224800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06055335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2000" y="432000"/>
            <a:ext cx="8276400" cy="5990400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87ED3-461E-437C-A2F0-1C75F10506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3200" y="2008800"/>
            <a:ext cx="222480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8468076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C2D0BF-E1AC-4FDA-A7F2-5D2B0A7C38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9283688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25390-7D36-4F48-A246-EB923818FA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2978176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F91F79-2D61-4906-8BA8-9272B13686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title</a:t>
            </a:r>
            <a:br>
              <a:rPr lang="en-AU" noProof="0" dirty="0"/>
            </a:br>
            <a:endParaRPr lang="en-AU" dirty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114723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716F0-4D4D-47E6-900A-A1C0BC27D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4015552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7588323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12443659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7004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15/6/2023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5420" y="21657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05AA2-8839-43DC-995E-6E860EF5A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8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9683107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3D6EC-468A-4654-B289-D94343C1C3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75954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824677043"/>
      </p:ext>
    </p:extLst>
  </p:cSld>
  <p:clrMapOvr>
    <a:masterClrMapping/>
  </p:clrMapOvr>
  <p:hf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8241314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BDD0C7-83B0-4F4A-A85E-F29353A3C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2164601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5330B-FE77-4BCD-A08E-734DC48FBD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19958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9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47.xml"/><Relationship Id="rId34" Type="http://schemas.openxmlformats.org/officeDocument/2006/relationships/slideLayout" Target="../slideLayouts/slideLayout60.xml"/><Relationship Id="rId42" Type="http://schemas.openxmlformats.org/officeDocument/2006/relationships/slideLayout" Target="../slideLayouts/slideLayout68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5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32" Type="http://schemas.openxmlformats.org/officeDocument/2006/relationships/slideLayout" Target="../slideLayouts/slideLayout58.xml"/><Relationship Id="rId37" Type="http://schemas.openxmlformats.org/officeDocument/2006/relationships/slideLayout" Target="../slideLayouts/slideLayout63.xml"/><Relationship Id="rId40" Type="http://schemas.openxmlformats.org/officeDocument/2006/relationships/slideLayout" Target="../slideLayouts/slideLayout66.xml"/><Relationship Id="rId45" Type="http://schemas.openxmlformats.org/officeDocument/2006/relationships/theme" Target="../theme/theme2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slideLayout" Target="../slideLayouts/slideLayout54.xml"/><Relationship Id="rId36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57.xml"/><Relationship Id="rId44" Type="http://schemas.openxmlformats.org/officeDocument/2006/relationships/slideLayout" Target="../slideLayouts/slideLayout70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slideLayout" Target="../slideLayouts/slideLayout53.xml"/><Relationship Id="rId30" Type="http://schemas.openxmlformats.org/officeDocument/2006/relationships/slideLayout" Target="../slideLayouts/slideLayout56.xml"/><Relationship Id="rId35" Type="http://schemas.openxmlformats.org/officeDocument/2006/relationships/slideLayout" Target="../slideLayouts/slideLayout61.xml"/><Relationship Id="rId43" Type="http://schemas.openxmlformats.org/officeDocument/2006/relationships/slideLayout" Target="../slideLayouts/slideLayout69.xml"/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33" Type="http://schemas.openxmlformats.org/officeDocument/2006/relationships/slideLayout" Target="../slideLayouts/slideLayout59.xml"/><Relationship Id="rId38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46.xml"/><Relationship Id="rId41" Type="http://schemas.openxmlformats.org/officeDocument/2006/relationships/slideLayout" Target="../slideLayouts/slideLayout6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8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73.xml"/><Relationship Id="rId21" Type="http://schemas.openxmlformats.org/officeDocument/2006/relationships/slideLayout" Target="../slideLayouts/slideLayout91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7.xml"/><Relationship Id="rId25" Type="http://schemas.openxmlformats.org/officeDocument/2006/relationships/slideLayout" Target="../slideLayouts/slideLayout95.xml"/><Relationship Id="rId2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86.xml"/><Relationship Id="rId20" Type="http://schemas.openxmlformats.org/officeDocument/2006/relationships/slideLayout" Target="../slideLayouts/slideLayout90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24" Type="http://schemas.openxmlformats.org/officeDocument/2006/relationships/slideLayout" Target="../slideLayouts/slideLayout94.xml"/><Relationship Id="rId5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85.xml"/><Relationship Id="rId23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9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9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Logo">
            <a:extLst>
              <a:ext uri="{FF2B5EF4-FFF2-40B4-BE49-F238E27FC236}">
                <a16:creationId xmlns:a16="http://schemas.microsoft.com/office/drawing/2014/main" id="{10B109AB-C874-4A80-A1E4-F3A3AC0E4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666" r:id="rId2"/>
    <p:sldLayoutId id="2147483806" r:id="rId3"/>
    <p:sldLayoutId id="214748380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807" r:id="rId10"/>
    <p:sldLayoutId id="2147483808" r:id="rId11"/>
    <p:sldLayoutId id="2147483809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816" r:id="rId18"/>
    <p:sldLayoutId id="2147483817" r:id="rId19"/>
    <p:sldLayoutId id="2147483810" r:id="rId20"/>
    <p:sldLayoutId id="2147483671" r:id="rId21"/>
    <p:sldLayoutId id="2147483811" r:id="rId22"/>
    <p:sldLayoutId id="2147483812" r:id="rId23"/>
    <p:sldLayoutId id="2147483813" r:id="rId24"/>
    <p:sldLayoutId id="2147483871" r:id="rId25"/>
    <p:sldLayoutId id="2147483872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Logo">
            <a:extLst>
              <a:ext uri="{FF2B5EF4-FFF2-40B4-BE49-F238E27FC236}">
                <a16:creationId xmlns:a16="http://schemas.microsoft.com/office/drawing/2014/main" id="{B803B149-B41B-499F-9FC0-955850A8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  <p:sldLayoutId id="2147483830" r:id="rId13"/>
    <p:sldLayoutId id="2147483831" r:id="rId14"/>
    <p:sldLayoutId id="2147483832" r:id="rId15"/>
    <p:sldLayoutId id="2147483868" r:id="rId16"/>
    <p:sldLayoutId id="2147483833" r:id="rId17"/>
    <p:sldLayoutId id="2147483834" r:id="rId18"/>
    <p:sldLayoutId id="2147483835" r:id="rId19"/>
    <p:sldLayoutId id="2147483836" r:id="rId20"/>
    <p:sldLayoutId id="2147483837" r:id="rId21"/>
    <p:sldLayoutId id="2147483838" r:id="rId22"/>
    <p:sldLayoutId id="2147483839" r:id="rId23"/>
    <p:sldLayoutId id="2147483840" r:id="rId24"/>
    <p:sldLayoutId id="2147483841" r:id="rId25"/>
    <p:sldLayoutId id="2147483842" r:id="rId26"/>
    <p:sldLayoutId id="2147483843" r:id="rId27"/>
    <p:sldLayoutId id="2147483772" r:id="rId28"/>
    <p:sldLayoutId id="2147483773" r:id="rId29"/>
    <p:sldLayoutId id="2147483774" r:id="rId30"/>
    <p:sldLayoutId id="2147483775" r:id="rId31"/>
    <p:sldLayoutId id="2147483844" r:id="rId32"/>
    <p:sldLayoutId id="2147483845" r:id="rId33"/>
    <p:sldLayoutId id="2147483846" r:id="rId34"/>
    <p:sldLayoutId id="2147483779" r:id="rId35"/>
    <p:sldLayoutId id="2147483780" r:id="rId36"/>
    <p:sldLayoutId id="2147483781" r:id="rId37"/>
    <p:sldLayoutId id="2147483782" r:id="rId38"/>
    <p:sldLayoutId id="2147483783" r:id="rId39"/>
    <p:sldLayoutId id="2147483866" r:id="rId40"/>
    <p:sldLayoutId id="2147483867" r:id="rId41"/>
    <p:sldLayoutId id="2147483847" r:id="rId42"/>
    <p:sldLayoutId id="2147483848" r:id="rId43"/>
    <p:sldLayoutId id="2147483849" r:id="rId44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Background shape">
            <a:extLst>
              <a:ext uri="{FF2B5EF4-FFF2-40B4-BE49-F238E27FC236}">
                <a16:creationId xmlns:a16="http://schemas.microsoft.com/office/drawing/2014/main" id="{6C02D648-4BAC-4912-B2BF-F533637F5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15/6/2023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Logo">
            <a:extLst>
              <a:ext uri="{FF2B5EF4-FFF2-40B4-BE49-F238E27FC236}">
                <a16:creationId xmlns:a16="http://schemas.microsoft.com/office/drawing/2014/main" id="{306309D1-1A80-489B-9D19-DC11A2F31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864" r:id="rId10"/>
    <p:sldLayoutId id="2147483865" r:id="rId11"/>
    <p:sldLayoutId id="2147483732" r:id="rId12"/>
    <p:sldLayoutId id="2147483850" r:id="rId13"/>
    <p:sldLayoutId id="2147483851" r:id="rId14"/>
    <p:sldLayoutId id="2147483852" r:id="rId15"/>
    <p:sldLayoutId id="2147483853" r:id="rId16"/>
    <p:sldLayoutId id="2147483854" r:id="rId17"/>
    <p:sldLayoutId id="2147483855" r:id="rId18"/>
    <p:sldLayoutId id="2147483856" r:id="rId19"/>
    <p:sldLayoutId id="2147483857" r:id="rId20"/>
    <p:sldLayoutId id="2147483858" r:id="rId21"/>
    <p:sldLayoutId id="2147483797" r:id="rId22"/>
    <p:sldLayoutId id="2147483859" r:id="rId23"/>
    <p:sldLayoutId id="2147483860" r:id="rId24"/>
    <p:sldLayoutId id="2147483861" r:id="rId25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Winter Semester</a:t>
            </a:r>
            <a:r>
              <a:rPr lang="en-US"/>
              <a:t>, 2023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752CF1-41DC-B946-BC99-68C5CC88CB8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4179" y="5792476"/>
            <a:ext cx="6471466" cy="134047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Week 3 part 5</a:t>
            </a:r>
          </a:p>
          <a:p>
            <a:endParaRPr lang="en-US" sz="2000" dirty="0"/>
          </a:p>
          <a:p>
            <a:endParaRPr lang="en-US" sz="2000" dirty="0">
              <a:cs typeface="Calibri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340E88-7385-2847-BAF7-13E01F07616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4012" y="395288"/>
            <a:ext cx="7940117" cy="887412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COMP90050 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Advanced Database Systems</a:t>
            </a:r>
          </a:p>
        </p:txBody>
      </p:sp>
    </p:spTree>
    <p:extLst>
      <p:ext uri="{BB962C8B-B14F-4D97-AF65-F5344CB8AC3E}">
        <p14:creationId xmlns:p14="http://schemas.microsoft.com/office/powerpoint/2010/main" val="79267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6FC400D0-64AF-414C-95A7-29C195D946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latin typeface="Helvetica" panose="020B0604020202020204" pitchFamily="34" charset="0"/>
              </a:rPr>
              <a:t>Isolation concepts ...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A991BCE9-6309-49C5-9372-8C2BEEB70C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AU" altLang="en-US" sz="2400">
                <a:latin typeface="Helvetica" panose="020B0604020202020204" pitchFamily="34" charset="0"/>
              </a:rPr>
              <a:t>SIX (share and intension exclusive) allows reads to the node and its descendants as in IS and prevents others holding X, U, IX, SIX, S on this node or its descendants but allows the holder IX, U, and X mode locks at finer granularity. SIX = S + IX</a:t>
            </a:r>
          </a:p>
          <a:p>
            <a:pPr>
              <a:lnSpc>
                <a:spcPct val="120000"/>
              </a:lnSpc>
            </a:pPr>
            <a:r>
              <a:rPr lang="en-AU" altLang="en-US" sz="2400">
                <a:latin typeface="Helvetica" panose="020B0604020202020204" pitchFamily="34" charset="0"/>
              </a:rPr>
              <a:t>U (Update lock) allows read to the node and its descendants  and prevents others holding X, U, SIX, IX and IS locks on this node or its descendants.</a:t>
            </a:r>
          </a:p>
          <a:p>
            <a:pPr>
              <a:lnSpc>
                <a:spcPct val="120000"/>
              </a:lnSpc>
            </a:pPr>
            <a:r>
              <a:rPr lang="en-AU" altLang="en-US" sz="2400">
                <a:latin typeface="Helvetica" panose="020B0604020202020204" pitchFamily="34" charset="0"/>
              </a:rPr>
              <a:t>X (exclusive lock) allows writes to the node and prevents others holding X, U, S, SIX, IX locks on this node and all its descendants.</a:t>
            </a:r>
          </a:p>
        </p:txBody>
      </p:sp>
    </p:spTree>
    <p:extLst>
      <p:ext uri="{BB962C8B-B14F-4D97-AF65-F5344CB8AC3E}">
        <p14:creationId xmlns:p14="http://schemas.microsoft.com/office/powerpoint/2010/main" val="2604849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6815" name="Group 623">
            <a:extLst>
              <a:ext uri="{FF2B5EF4-FFF2-40B4-BE49-F238E27FC236}">
                <a16:creationId xmlns:a16="http://schemas.microsoft.com/office/drawing/2014/main" id="{A2176B60-9DA7-458C-962F-EF4F63D23C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3284825"/>
              </p:ext>
            </p:extLst>
          </p:nvPr>
        </p:nvGraphicFramePr>
        <p:xfrm>
          <a:off x="184965" y="1060449"/>
          <a:ext cx="8601075" cy="5797551"/>
        </p:xfrm>
        <a:graphic>
          <a:graphicData uri="http://schemas.openxmlformats.org/drawingml/2006/table">
            <a:tbl>
              <a:tblPr/>
              <a:tblGrid>
                <a:gridCol w="13446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84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66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56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256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8256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8256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66762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9556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566738">
                <a:tc gridSpan="1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Compatibility Mode of Granular Locks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912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Current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None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IS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IX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SIX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U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Request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1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+|- (Next mode) + granted / - delayed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900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IS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+(IS)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+(IS)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+(SIX)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-(U)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387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IX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-(SIX)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-(U)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-(SIX)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-(U)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39763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SIX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+(SIX)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+(SIX)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-(SIX)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-(U)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159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U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+(U)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+(U)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+(U)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-(SIX)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-(U)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1595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+(X)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-(IS)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-(S)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-(SIX)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-(U)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90000"/>
                        </a:lnSpc>
                        <a:spcBef>
                          <a:spcPct val="1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sz="2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Helvetica"/>
                          <a:cs typeface="Helvetica"/>
                        </a:rPr>
                        <a:t>-(X)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2667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2DDC4AC3-01A6-404A-A291-9E18FF9D62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Helvetica" panose="020B0604020202020204" pitchFamily="34" charset="0"/>
              </a:rPr>
              <a:t>Update mode Locks – why necessary</a:t>
            </a:r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E1CE1DDF-7A5A-497C-9EC2-00B15936E0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74663" y="1446689"/>
            <a:ext cx="2768600" cy="3576638"/>
          </a:xfrm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T1: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 err="1">
                <a:latin typeface="Helvetica" panose="020B0604020202020204" pitchFamily="34" charset="0"/>
              </a:rPr>
              <a:t>SLock</a:t>
            </a:r>
            <a:r>
              <a:rPr lang="en-US" altLang="en-US" sz="1600" dirty="0">
                <a:latin typeface="Helvetica" panose="020B0604020202020204" pitchFamily="34" charset="0"/>
              </a:rPr>
              <a:t> A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Read A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If (A== 3)  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{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solidFill>
                  <a:srgbClr val="0000FF"/>
                </a:solidFill>
                <a:latin typeface="Helvetica" panose="020B0604020202020204" pitchFamily="34" charset="0"/>
              </a:rPr>
              <a:t>% Upgrading </a:t>
            </a:r>
            <a:r>
              <a:rPr lang="en-US" altLang="en-US" sz="1600" dirty="0" err="1">
                <a:solidFill>
                  <a:srgbClr val="0000FF"/>
                </a:solidFill>
                <a:latin typeface="Helvetica" panose="020B0604020202020204" pitchFamily="34" charset="0"/>
              </a:rPr>
              <a:t>Slock</a:t>
            </a:r>
            <a:r>
              <a:rPr lang="en-US" altLang="en-US" sz="1600" dirty="0">
                <a:solidFill>
                  <a:srgbClr val="0000FF"/>
                </a:solidFill>
                <a:latin typeface="Helvetica" panose="020B0604020202020204" pitchFamily="34" charset="0"/>
              </a:rPr>
              <a:t> to </a:t>
            </a:r>
            <a:r>
              <a:rPr lang="en-US" altLang="en-US" sz="1600" dirty="0" err="1">
                <a:solidFill>
                  <a:srgbClr val="0000FF"/>
                </a:solidFill>
                <a:latin typeface="Helvetica" panose="020B0604020202020204" pitchFamily="34" charset="0"/>
              </a:rPr>
              <a:t>Xlock</a:t>
            </a:r>
            <a:endParaRPr lang="en-US" altLang="en-US" sz="1600" dirty="0">
              <a:solidFill>
                <a:srgbClr val="0000FF"/>
              </a:solidFill>
              <a:latin typeface="Helvetica" panose="020B0604020202020204" pitchFamily="34" charset="0"/>
            </a:endParaRP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	</a:t>
            </a:r>
            <a:r>
              <a:rPr lang="en-US" altLang="en-US" sz="1600" dirty="0" err="1">
                <a:latin typeface="Helvetica" panose="020B0604020202020204" pitchFamily="34" charset="0"/>
              </a:rPr>
              <a:t>Xlock</a:t>
            </a:r>
            <a:r>
              <a:rPr lang="en-US" altLang="en-US" sz="1600" dirty="0">
                <a:latin typeface="Helvetica" panose="020B0604020202020204" pitchFamily="34" charset="0"/>
              </a:rPr>
              <a:t> A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	Write A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}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Unlock A</a:t>
            </a:r>
          </a:p>
        </p:txBody>
      </p:sp>
      <p:sp>
        <p:nvSpPr>
          <p:cNvPr id="86020" name="Rectangle 6">
            <a:extLst>
              <a:ext uri="{FF2B5EF4-FFF2-40B4-BE49-F238E27FC236}">
                <a16:creationId xmlns:a16="http://schemas.microsoft.com/office/drawing/2014/main" id="{A625E8A3-9190-42DB-AF2F-A5833EA955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1575" y="1402239"/>
            <a:ext cx="1676400" cy="35861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T3: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 err="1">
                <a:latin typeface="Helvetica" panose="020B0604020202020204" pitchFamily="34" charset="0"/>
              </a:rPr>
              <a:t>SLock</a:t>
            </a:r>
            <a:r>
              <a:rPr lang="en-US" altLang="en-US" sz="1600" dirty="0">
                <a:latin typeface="Helvetica" panose="020B0604020202020204" pitchFamily="34" charset="0"/>
              </a:rPr>
              <a:t> A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Read A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Unlock A</a:t>
            </a:r>
          </a:p>
        </p:txBody>
      </p:sp>
      <p:sp>
        <p:nvSpPr>
          <p:cNvPr id="86021" name="Text Box 7">
            <a:extLst>
              <a:ext uri="{FF2B5EF4-FFF2-40B4-BE49-F238E27FC236}">
                <a16:creationId xmlns:a16="http://schemas.microsoft.com/office/drawing/2014/main" id="{E623F399-620D-49A5-8992-3805F06479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6663" y="5093177"/>
            <a:ext cx="6545262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kumimoji="0" lang="en-US" altLang="en-US" sz="2400">
                <a:latin typeface="Helvetica" panose="020B0604020202020204" pitchFamily="34" charset="0"/>
              </a:rPr>
              <a:t>This can cause very simple deadlock. As per Jim Gray virtually all deadlocks in System R were found to be of this form!</a:t>
            </a:r>
          </a:p>
        </p:txBody>
      </p:sp>
      <p:sp>
        <p:nvSpPr>
          <p:cNvPr id="86022" name="Rectangle 9">
            <a:extLst>
              <a:ext uri="{FF2B5EF4-FFF2-40B4-BE49-F238E27FC236}">
                <a16:creationId xmlns:a16="http://schemas.microsoft.com/office/drawing/2014/main" id="{912A11DF-6AC0-4856-A06D-C70351AB95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2325" y="1430814"/>
            <a:ext cx="2741613" cy="35671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T2: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 err="1">
                <a:latin typeface="Helvetica" panose="020B0604020202020204" pitchFamily="34" charset="0"/>
              </a:rPr>
              <a:t>SLock</a:t>
            </a:r>
            <a:r>
              <a:rPr lang="en-US" altLang="en-US" sz="1600" dirty="0">
                <a:latin typeface="Helvetica" panose="020B0604020202020204" pitchFamily="34" charset="0"/>
              </a:rPr>
              <a:t> A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Read A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If (A==3)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{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solidFill>
                  <a:srgbClr val="0000FF"/>
                </a:solidFill>
                <a:latin typeface="Helvetica" panose="020B0604020202020204" pitchFamily="34" charset="0"/>
              </a:rPr>
              <a:t>% Upgrading </a:t>
            </a:r>
            <a:r>
              <a:rPr lang="en-US" altLang="en-US" sz="1600" dirty="0" err="1">
                <a:solidFill>
                  <a:srgbClr val="0000FF"/>
                </a:solidFill>
                <a:latin typeface="Helvetica" panose="020B0604020202020204" pitchFamily="34" charset="0"/>
              </a:rPr>
              <a:t>Slock</a:t>
            </a:r>
            <a:r>
              <a:rPr lang="en-US" altLang="en-US" sz="1600" dirty="0">
                <a:solidFill>
                  <a:srgbClr val="0000FF"/>
                </a:solidFill>
                <a:latin typeface="Helvetica" panose="020B0604020202020204" pitchFamily="34" charset="0"/>
              </a:rPr>
              <a:t> to </a:t>
            </a:r>
            <a:r>
              <a:rPr lang="en-US" altLang="en-US" sz="1600" dirty="0" err="1">
                <a:solidFill>
                  <a:srgbClr val="0000FF"/>
                </a:solidFill>
                <a:latin typeface="Helvetica" panose="020B0604020202020204" pitchFamily="34" charset="0"/>
              </a:rPr>
              <a:t>Xlock</a:t>
            </a:r>
            <a:endParaRPr lang="en-US" altLang="en-US" sz="1600" dirty="0">
              <a:solidFill>
                <a:srgbClr val="0000FF"/>
              </a:solidFill>
              <a:latin typeface="Helvetica" panose="020B0604020202020204" pitchFamily="34" charset="0"/>
            </a:endParaRP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	</a:t>
            </a:r>
            <a:r>
              <a:rPr lang="en-US" altLang="en-US" sz="1600" dirty="0" err="1">
                <a:latin typeface="Helvetica" panose="020B0604020202020204" pitchFamily="34" charset="0"/>
              </a:rPr>
              <a:t>Xlock</a:t>
            </a:r>
            <a:r>
              <a:rPr lang="en-US" altLang="en-US" sz="1600" dirty="0">
                <a:latin typeface="Helvetica" panose="020B0604020202020204" pitchFamily="34" charset="0"/>
              </a:rPr>
              <a:t> A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	Write A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}</a:t>
            </a:r>
          </a:p>
          <a:p>
            <a:pPr>
              <a:lnSpc>
                <a:spcPts val="1925"/>
              </a:lnSpc>
              <a:buFontTx/>
              <a:buNone/>
            </a:pPr>
            <a:r>
              <a:rPr lang="en-US" altLang="en-US" sz="1600" dirty="0">
                <a:latin typeface="Helvetica" panose="020B0604020202020204" pitchFamily="34" charset="0"/>
              </a:rPr>
              <a:t>Unlock A</a:t>
            </a:r>
          </a:p>
        </p:txBody>
      </p:sp>
    </p:spTree>
    <p:extLst>
      <p:ext uri="{BB962C8B-B14F-4D97-AF65-F5344CB8AC3E}">
        <p14:creationId xmlns:p14="http://schemas.microsoft.com/office/powerpoint/2010/main" val="158681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>
            <a:extLst>
              <a:ext uri="{FF2B5EF4-FFF2-40B4-BE49-F238E27FC236}">
                <a16:creationId xmlns:a16="http://schemas.microsoft.com/office/drawing/2014/main" id="{C8DB6361-A626-4275-B169-E797DB97C3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Helvetica" panose="020B0604020202020204" pitchFamily="34" charset="0"/>
              </a:rPr>
              <a:t>A Solution</a:t>
            </a:r>
          </a:p>
        </p:txBody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FEDE2D4B-D15E-4393-98F2-82CA669ABB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82650" y="1286051"/>
            <a:ext cx="2470150" cy="5448381"/>
          </a:xfrm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T1:</a:t>
            </a:r>
          </a:p>
          <a:p>
            <a:pPr>
              <a:buFontTx/>
              <a:buNone/>
            </a:pPr>
            <a:r>
              <a:rPr lang="en-US" altLang="en-US" sz="1800" dirty="0" err="1">
                <a:latin typeface="Helvetica" panose="020B0604020202020204" pitchFamily="34" charset="0"/>
              </a:rPr>
              <a:t>SLock</a:t>
            </a:r>
            <a:r>
              <a:rPr lang="en-US" altLang="en-US" sz="1800" dirty="0">
                <a:latin typeface="Helvetica" panose="020B0604020202020204" pitchFamily="34" charset="0"/>
              </a:rPr>
              <a:t> A</a:t>
            </a:r>
          </a:p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Read A</a:t>
            </a:r>
          </a:p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If (A == 3){</a:t>
            </a:r>
          </a:p>
          <a:p>
            <a:pPr>
              <a:buFontTx/>
              <a:buNone/>
            </a:pPr>
            <a:r>
              <a:rPr lang="en-US" altLang="en-US" sz="1800" dirty="0">
                <a:solidFill>
                  <a:srgbClr val="0000FF"/>
                </a:solidFill>
                <a:latin typeface="Helvetica" panose="020B0604020202020204" pitchFamily="34" charset="0"/>
              </a:rPr>
              <a:t>% Release lock and try in </a:t>
            </a:r>
            <a:r>
              <a:rPr lang="en-US" altLang="en-US" sz="1800" dirty="0" err="1">
                <a:solidFill>
                  <a:srgbClr val="0000FF"/>
                </a:solidFill>
                <a:latin typeface="Helvetica" panose="020B0604020202020204" pitchFamily="34" charset="0"/>
              </a:rPr>
              <a:t>Xlock</a:t>
            </a:r>
            <a:r>
              <a:rPr lang="en-US" altLang="en-US" sz="1800" dirty="0">
                <a:solidFill>
                  <a:srgbClr val="0000FF"/>
                </a:solidFill>
                <a:latin typeface="Helvetica" panose="020B0604020202020204" pitchFamily="34" charset="0"/>
              </a:rPr>
              <a:t> mode</a:t>
            </a:r>
          </a:p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Unlock(A)</a:t>
            </a:r>
          </a:p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</a:t>
            </a:r>
            <a:r>
              <a:rPr lang="en-US" altLang="en-US" sz="1800" dirty="0" err="1">
                <a:latin typeface="Helvetica" panose="020B0604020202020204" pitchFamily="34" charset="0"/>
              </a:rPr>
              <a:t>Xlock</a:t>
            </a:r>
            <a:r>
              <a:rPr lang="en-US" altLang="en-US" sz="1800" dirty="0">
                <a:latin typeface="Helvetica" panose="020B0604020202020204" pitchFamily="34" charset="0"/>
              </a:rPr>
              <a:t> A</a:t>
            </a:r>
          </a:p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Read A</a:t>
            </a:r>
          </a:p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if(A == 3){</a:t>
            </a:r>
          </a:p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	Write A</a:t>
            </a:r>
          </a:p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}</a:t>
            </a:r>
          </a:p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}</a:t>
            </a:r>
          </a:p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Unlock A</a:t>
            </a:r>
          </a:p>
        </p:txBody>
      </p:sp>
      <p:sp>
        <p:nvSpPr>
          <p:cNvPr id="88068" name="Rectangle 4">
            <a:extLst>
              <a:ext uri="{FF2B5EF4-FFF2-40B4-BE49-F238E27FC236}">
                <a16:creationId xmlns:a16="http://schemas.microsoft.com/office/drawing/2014/main" id="{6B1CD200-3417-448E-82DF-A228B85C50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1575" y="1241601"/>
            <a:ext cx="1676400" cy="53101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T3: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SLock A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Read A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Unlock A</a:t>
            </a:r>
          </a:p>
        </p:txBody>
      </p:sp>
      <p:sp>
        <p:nvSpPr>
          <p:cNvPr id="88069" name="Rectangle 7">
            <a:extLst>
              <a:ext uri="{FF2B5EF4-FFF2-40B4-BE49-F238E27FC236}">
                <a16:creationId xmlns:a16="http://schemas.microsoft.com/office/drawing/2014/main" id="{BA39BCA6-EF14-435D-8F8B-412E6007ED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7425" y="1292401"/>
            <a:ext cx="2314575" cy="52038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T2: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SLock A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Read A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If (A == 3){</a:t>
            </a:r>
          </a:p>
          <a:p>
            <a:pPr>
              <a:buFontTx/>
              <a:buNone/>
            </a:pPr>
            <a:r>
              <a:rPr lang="en-US" altLang="en-US" sz="1800">
                <a:solidFill>
                  <a:srgbClr val="0000FF"/>
                </a:solidFill>
                <a:latin typeface="Helvetica" panose="020B0604020202020204" pitchFamily="34" charset="0"/>
              </a:rPr>
              <a:t>% Release lock and try in Xlock mode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     Unlock(A)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     Xlock A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     Read A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     if(A == 3){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	Write A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     }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}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Unlock A</a:t>
            </a:r>
          </a:p>
        </p:txBody>
      </p:sp>
    </p:spTree>
    <p:extLst>
      <p:ext uri="{BB962C8B-B14F-4D97-AF65-F5344CB8AC3E}">
        <p14:creationId xmlns:p14="http://schemas.microsoft.com/office/powerpoint/2010/main" val="1660975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BE473E82-01AB-4276-A3AF-71D469A270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>
                <a:latin typeface="Helvetica" panose="020B0604020202020204" pitchFamily="34" charset="0"/>
              </a:rPr>
              <a:t>Update mode Locks</a:t>
            </a:r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8725D62D-91C7-49FF-B80E-58B1129B31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29205" y="1279246"/>
            <a:ext cx="2115794" cy="3181350"/>
          </a:xfrm>
          <a:ln>
            <a:solidFill>
              <a:schemeClr val="accent1"/>
            </a:solidFill>
            <a:miter lim="800000"/>
            <a:headEnd/>
            <a:tailEnd/>
          </a:ln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T1: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 dirty="0" err="1">
                <a:latin typeface="Helvetica" panose="020B0604020202020204" pitchFamily="34" charset="0"/>
              </a:rPr>
              <a:t>Ulock</a:t>
            </a:r>
            <a:r>
              <a:rPr lang="en-US" altLang="en-US" sz="2000" dirty="0">
                <a:latin typeface="Helvetica" panose="020B0604020202020204" pitchFamily="34" charset="0"/>
              </a:rPr>
              <a:t> 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Read 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If (A== 3){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	</a:t>
            </a:r>
            <a:r>
              <a:rPr lang="en-US" altLang="en-US" sz="2000" dirty="0" err="1">
                <a:latin typeface="Helvetica" panose="020B0604020202020204" pitchFamily="34" charset="0"/>
              </a:rPr>
              <a:t>Xlock</a:t>
            </a:r>
            <a:r>
              <a:rPr lang="en-US" altLang="en-US" sz="2000" dirty="0">
                <a:latin typeface="Helvetica" panose="020B0604020202020204" pitchFamily="34" charset="0"/>
              </a:rPr>
              <a:t> 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	Write 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}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Unlock A</a:t>
            </a:r>
          </a:p>
        </p:txBody>
      </p:sp>
      <p:sp>
        <p:nvSpPr>
          <p:cNvPr id="90116" name="Rectangle 4">
            <a:extLst>
              <a:ext uri="{FF2B5EF4-FFF2-40B4-BE49-F238E27FC236}">
                <a16:creationId xmlns:a16="http://schemas.microsoft.com/office/drawing/2014/main" id="{502F48D7-652B-4778-9D74-484CE0C977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1575" y="1250671"/>
            <a:ext cx="1719263" cy="307975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T3:</a:t>
            </a:r>
          </a:p>
          <a:p>
            <a:pPr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SLock A</a:t>
            </a:r>
          </a:p>
          <a:p>
            <a:pPr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Read A</a:t>
            </a:r>
          </a:p>
          <a:p>
            <a:pPr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Unlock A</a:t>
            </a:r>
          </a:p>
        </p:txBody>
      </p:sp>
      <p:sp>
        <p:nvSpPr>
          <p:cNvPr id="90117" name="Rectangle 6">
            <a:extLst>
              <a:ext uri="{FF2B5EF4-FFF2-40B4-BE49-F238E27FC236}">
                <a16:creationId xmlns:a16="http://schemas.microsoft.com/office/drawing/2014/main" id="{468A2B4E-39E2-4C0C-B605-6FB7A34BA7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62325" y="1279246"/>
            <a:ext cx="1835150" cy="318135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0000"/>
              </a:lnSpc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T2: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Ulock 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Read 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If (A==3){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	Xlock 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	Write 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}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Unlock A</a:t>
            </a:r>
          </a:p>
        </p:txBody>
      </p:sp>
      <p:sp>
        <p:nvSpPr>
          <p:cNvPr id="90118" name="Text Box 7">
            <a:extLst>
              <a:ext uri="{FF2B5EF4-FFF2-40B4-BE49-F238E27FC236}">
                <a16:creationId xmlns:a16="http://schemas.microsoft.com/office/drawing/2014/main" id="{00227293-BEF7-4A3D-BFE2-B839E24646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813" y="5049858"/>
            <a:ext cx="6545262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kumimoji="0" lang="en-US" altLang="en-US" sz="2000" dirty="0">
                <a:latin typeface="Helvetica" panose="020B0604020202020204" pitchFamily="34" charset="0"/>
              </a:rPr>
              <a:t>Granting the first </a:t>
            </a:r>
            <a:r>
              <a:rPr kumimoji="0" lang="en-US" altLang="en-US" sz="2000" dirty="0" err="1">
                <a:latin typeface="Helvetica" panose="020B0604020202020204" pitchFamily="34" charset="0"/>
              </a:rPr>
              <a:t>Ulock</a:t>
            </a:r>
            <a:r>
              <a:rPr kumimoji="0" lang="en-US" altLang="en-US" sz="2000" dirty="0">
                <a:latin typeface="Helvetica" panose="020B0604020202020204" pitchFamily="34" charset="0"/>
              </a:rPr>
              <a:t>  excludes granting any other subsequent locks, and thus eliminates very simple dead locks in addition also reduces starvation caused by subsequent shared lock requests by not granting them immediately.</a:t>
            </a:r>
          </a:p>
        </p:txBody>
      </p:sp>
    </p:spTree>
    <p:extLst>
      <p:ext uri="{BB962C8B-B14F-4D97-AF65-F5344CB8AC3E}">
        <p14:creationId xmlns:p14="http://schemas.microsoft.com/office/powerpoint/2010/main" val="335124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>
            <a:extLst>
              <a:ext uri="{FF2B5EF4-FFF2-40B4-BE49-F238E27FC236}">
                <a16:creationId xmlns:a16="http://schemas.microsoft.com/office/drawing/2014/main" id="{A9A60C1F-DAD2-4325-8E27-D08BA0541F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3363"/>
              </a:lnSpc>
            </a:pPr>
            <a:r>
              <a:rPr lang="en-AU" altLang="en-US" sz="2800">
                <a:latin typeface="Helvetica" panose="020B0604020202020204" pitchFamily="34" charset="0"/>
              </a:rPr>
              <a:t>Optimistic locking</a:t>
            </a:r>
          </a:p>
        </p:txBody>
      </p:sp>
      <p:sp>
        <p:nvSpPr>
          <p:cNvPr id="99331" name="Rectangle 3">
            <a:extLst>
              <a:ext uri="{FF2B5EF4-FFF2-40B4-BE49-F238E27FC236}">
                <a16:creationId xmlns:a16="http://schemas.microsoft.com/office/drawing/2014/main" id="{EBF8694F-E734-4EA0-8B9A-27C141E8E0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85195" y="1282400"/>
            <a:ext cx="8608378" cy="5543550"/>
          </a:xfrm>
        </p:spPr>
        <p:txBody>
          <a:bodyPr/>
          <a:lstStyle/>
          <a:p>
            <a:pPr>
              <a:lnSpc>
                <a:spcPts val="3363"/>
              </a:lnSpc>
            </a:pPr>
            <a:r>
              <a:rPr lang="en-AU" b="1" dirty="0">
                <a:solidFill>
                  <a:schemeClr val="accent3">
                    <a:lumMod val="75000"/>
                  </a:schemeClr>
                </a:solidFill>
                <a:latin typeface="Helvetica" pitchFamily="2" charset="0"/>
              </a:rPr>
              <a:t>When conflicts are rare, transactions can execute operations without managing locks and without waiting for locks - higher throughput</a:t>
            </a:r>
          </a:p>
          <a:p>
            <a:pPr>
              <a:lnSpc>
                <a:spcPts val="3363"/>
              </a:lnSpc>
            </a:pPr>
            <a:endParaRPr lang="en-AU" dirty="0">
              <a:latin typeface="Helvetica" pitchFamily="2" charset="0"/>
            </a:endParaRPr>
          </a:p>
          <a:p>
            <a:pPr>
              <a:lnSpc>
                <a:spcPts val="3363"/>
              </a:lnSpc>
            </a:pPr>
            <a:r>
              <a:rPr lang="en-AU" dirty="0">
                <a:latin typeface="Helvetica" pitchFamily="2" charset="0"/>
              </a:rPr>
              <a:t>- Use data without locks </a:t>
            </a:r>
          </a:p>
          <a:p>
            <a:pPr>
              <a:lnSpc>
                <a:spcPts val="3363"/>
              </a:lnSpc>
            </a:pPr>
            <a:r>
              <a:rPr lang="en-AU" dirty="0">
                <a:latin typeface="Helvetica" pitchFamily="2" charset="0"/>
              </a:rPr>
              <a:t>- Before committing, each transaction verifies that no other transaction has modified the data (by taking appropriate locks) – </a:t>
            </a:r>
            <a:r>
              <a:rPr lang="en-AU" b="1" dirty="0">
                <a:solidFill>
                  <a:schemeClr val="accent3">
                    <a:lumMod val="75000"/>
                  </a:schemeClr>
                </a:solidFill>
                <a:latin typeface="Helvetica" pitchFamily="2" charset="0"/>
              </a:rPr>
              <a:t>duration of locks are very short </a:t>
            </a:r>
          </a:p>
          <a:p>
            <a:pPr>
              <a:lnSpc>
                <a:spcPts val="3363"/>
              </a:lnSpc>
            </a:pPr>
            <a:r>
              <a:rPr lang="en-AU" dirty="0">
                <a:latin typeface="Helvetica" pitchFamily="2" charset="0"/>
              </a:rPr>
              <a:t>- If any conflict found, the transaction repeats the attempt</a:t>
            </a:r>
          </a:p>
          <a:p>
            <a:pPr>
              <a:lnSpc>
                <a:spcPts val="3363"/>
              </a:lnSpc>
            </a:pPr>
            <a:r>
              <a:rPr lang="en-AU" dirty="0">
                <a:latin typeface="Helvetica" pitchFamily="2" charset="0"/>
              </a:rPr>
              <a:t>- If no conflict, make changes and commit</a:t>
            </a:r>
          </a:p>
        </p:txBody>
      </p:sp>
    </p:spTree>
    <p:extLst>
      <p:ext uri="{BB962C8B-B14F-4D97-AF65-F5344CB8AC3E}">
        <p14:creationId xmlns:p14="http://schemas.microsoft.com/office/powerpoint/2010/main" val="417817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7" name="Rectangle 3">
            <a:extLst>
              <a:ext uri="{FF2B5EF4-FFF2-40B4-BE49-F238E27FC236}">
                <a16:creationId xmlns:a16="http://schemas.microsoft.com/office/drawing/2014/main" id="{196179C5-1212-4CDC-A2C1-0FA6DC1ACD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96913" y="1456021"/>
            <a:ext cx="8096660" cy="5543550"/>
          </a:xfrm>
        </p:spPr>
        <p:txBody>
          <a:bodyPr/>
          <a:lstStyle/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Read A into A1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Read B into B1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      	Read C into C1</a:t>
            </a:r>
            <a:endParaRPr lang="en-AU" altLang="en-US" sz="1600" b="1" dirty="0">
              <a:latin typeface="Helvetica" panose="020B0604020202020204" pitchFamily="34" charset="0"/>
            </a:endParaRP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Loop: Compute new values based on A1 and B1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% Start taking locks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</a:t>
            </a:r>
            <a:r>
              <a:rPr lang="en-AU" altLang="en-US" sz="1600" dirty="0" err="1">
                <a:latin typeface="Helvetica" panose="020B0604020202020204" pitchFamily="34" charset="0"/>
              </a:rPr>
              <a:t>Slock</a:t>
            </a:r>
            <a:r>
              <a:rPr lang="en-AU" altLang="en-US" sz="1600" dirty="0">
                <a:latin typeface="Helvetica" panose="020B0604020202020204" pitchFamily="34" charset="0"/>
              </a:rPr>
              <a:t> A; Read A into A2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</a:t>
            </a:r>
            <a:r>
              <a:rPr lang="en-AU" altLang="en-US" sz="1600" dirty="0" err="1">
                <a:latin typeface="Helvetica" panose="020B0604020202020204" pitchFamily="34" charset="0"/>
              </a:rPr>
              <a:t>Slock</a:t>
            </a:r>
            <a:r>
              <a:rPr lang="en-AU" altLang="en-US" sz="1600" dirty="0">
                <a:latin typeface="Helvetica" panose="020B0604020202020204" pitchFamily="34" charset="0"/>
              </a:rPr>
              <a:t> B; Read B into B2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      	</a:t>
            </a:r>
            <a:r>
              <a:rPr lang="en-AU" altLang="en-US" sz="1600" dirty="0" err="1">
                <a:latin typeface="Helvetica" panose="020B0604020202020204" pitchFamily="34" charset="0"/>
              </a:rPr>
              <a:t>Xlock</a:t>
            </a:r>
            <a:r>
              <a:rPr lang="en-AU" altLang="en-US" sz="1600" dirty="0">
                <a:latin typeface="Helvetica" panose="020B0604020202020204" pitchFamily="34" charset="0"/>
              </a:rPr>
              <a:t> C; Read C into C2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if (A1 == A2 &amp; B1 == B2 &amp; C1 == C2)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Write  new value into C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commit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Unlock A, B and C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else   % read data is changed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A1 = A2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B1 = B2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                 	C1 = C2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unlock A ,B and C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</a:t>
            </a:r>
            <a:r>
              <a:rPr lang="en-AU" altLang="en-US" sz="1600" dirty="0" err="1">
                <a:latin typeface="Helvetica" panose="020B0604020202020204" pitchFamily="34" charset="0"/>
              </a:rPr>
              <a:t>goto</a:t>
            </a:r>
            <a:r>
              <a:rPr lang="en-AU" altLang="en-US" sz="1600" dirty="0">
                <a:latin typeface="Helvetica" panose="020B0604020202020204" pitchFamily="34" charset="0"/>
              </a:rPr>
              <a:t> Loop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       end</a:t>
            </a: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endParaRPr lang="en-AU" altLang="en-US" sz="1600" dirty="0">
              <a:latin typeface="Helvetica" panose="020B0604020202020204" pitchFamily="34" charset="0"/>
            </a:endParaRPr>
          </a:p>
          <a:p>
            <a:pPr>
              <a:lnSpc>
                <a:spcPts val="1838"/>
              </a:lnSpc>
              <a:spcBef>
                <a:spcPts val="0"/>
              </a:spcBef>
              <a:buFontTx/>
              <a:buNone/>
            </a:pPr>
            <a:endParaRPr lang="en-AU" altLang="en-US" sz="2000" dirty="0">
              <a:latin typeface="Helvetica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C0D531-AF34-4D33-859B-800A82B9C8C6}"/>
              </a:ext>
            </a:extLst>
          </p:cNvPr>
          <p:cNvSpPr txBox="1"/>
          <p:nvPr/>
        </p:nvSpPr>
        <p:spPr>
          <a:xfrm>
            <a:off x="5297306" y="3442777"/>
            <a:ext cx="3305175" cy="15700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en-AU" sz="1600" dirty="0">
                <a:solidFill>
                  <a:srgbClr val="002060"/>
                </a:solidFill>
                <a:latin typeface="Helvetica"/>
                <a:ea typeface="+mn-ea"/>
                <a:cs typeface="Helvetica"/>
              </a:rPr>
              <a:t>Once the condition is true </a:t>
            </a:r>
            <a:r>
              <a:rPr lang="mr-IN" sz="1600" dirty="0">
                <a:solidFill>
                  <a:srgbClr val="002060"/>
                </a:solidFill>
                <a:latin typeface="Helvetica"/>
                <a:ea typeface="+mn-ea"/>
                <a:cs typeface="Helvetica"/>
              </a:rPr>
              <a:t>–</a:t>
            </a:r>
            <a:r>
              <a:rPr lang="en-AU" sz="1600" dirty="0">
                <a:solidFill>
                  <a:srgbClr val="002060"/>
                </a:solidFill>
                <a:latin typeface="Helvetica"/>
                <a:ea typeface="+mn-ea"/>
                <a:cs typeface="Helvetica"/>
              </a:rPr>
              <a:t> it is effectively 2 phase locking but duration of locking is very short but can force many repeated attempts due to failure of the condition.</a:t>
            </a:r>
            <a:endParaRPr lang="en-AU" dirty="0">
              <a:solidFill>
                <a:srgbClr val="002060"/>
              </a:solidFill>
              <a:latin typeface="Helvetica"/>
              <a:ea typeface="+mn-ea"/>
              <a:cs typeface="Helvetica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95D75EFB-A27F-0B4C-9E09-6205327EDA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73572" y="395066"/>
            <a:ext cx="7520001" cy="887360"/>
          </a:xfrm>
        </p:spPr>
        <p:txBody>
          <a:bodyPr/>
          <a:lstStyle/>
          <a:p>
            <a:r>
              <a:rPr lang="en-AU" altLang="en-US" dirty="0">
                <a:latin typeface="Helvetica" panose="020B0604020202020204" pitchFamily="34" charset="0"/>
              </a:rPr>
              <a:t>Optimistic locking</a:t>
            </a:r>
          </a:p>
        </p:txBody>
      </p:sp>
    </p:spTree>
    <p:extLst>
      <p:ext uri="{BB962C8B-B14F-4D97-AF65-F5344CB8AC3E}">
        <p14:creationId xmlns:p14="http://schemas.microsoft.com/office/powerpoint/2010/main" val="2269256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5C7E53FD-E13F-46E4-B0AB-46F53D0DF7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>
                <a:latin typeface="Helvetica" panose="020B0604020202020204" pitchFamily="34" charset="0"/>
              </a:rPr>
              <a:t>Snapshot Isolation</a:t>
            </a:r>
          </a:p>
        </p:txBody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A4213FBC-9B65-439E-9776-8FE6D8CBDF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70198" y="1378834"/>
            <a:ext cx="7858125" cy="5899150"/>
          </a:xfrm>
        </p:spPr>
        <p:txBody>
          <a:bodyPr/>
          <a:lstStyle/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Read C into C1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       	Read D into D1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Loop: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Read A into A1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Read B into B1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Compute new values based on A1 and B1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% Start taking locks on records that need modification.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                Let new value for C is C3 and for D is D3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</a:t>
            </a:r>
            <a:r>
              <a:rPr lang="en-AU" altLang="en-US" sz="1600" dirty="0" err="1">
                <a:latin typeface="Helvetica" panose="020B0604020202020204" pitchFamily="34" charset="0"/>
              </a:rPr>
              <a:t>Xlock</a:t>
            </a:r>
            <a:r>
              <a:rPr lang="en-AU" altLang="en-US" sz="1600" dirty="0">
                <a:latin typeface="Helvetica" panose="020B0604020202020204" pitchFamily="34" charset="0"/>
              </a:rPr>
              <a:t> C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</a:t>
            </a:r>
            <a:r>
              <a:rPr lang="en-AU" altLang="en-US" sz="1600" dirty="0" err="1">
                <a:latin typeface="Helvetica" panose="020B0604020202020204" pitchFamily="34" charset="0"/>
              </a:rPr>
              <a:t>Xlock</a:t>
            </a:r>
            <a:r>
              <a:rPr lang="en-AU" altLang="en-US" sz="1600" dirty="0">
                <a:latin typeface="Helvetica" panose="020B0604020202020204" pitchFamily="34" charset="0"/>
              </a:rPr>
              <a:t> D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Read C into C2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       		Read D into D2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if (C1 = = C2 &amp; D1 = = D2)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%    first writer commits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	write C3 to C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	write D3 to D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	commit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	unlock(C and D)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else   % not first modifier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	C1 = C2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                                	D1 = D2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	unlock(C and D)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			</a:t>
            </a:r>
            <a:r>
              <a:rPr lang="en-AU" altLang="en-US" sz="1600" dirty="0" err="1">
                <a:latin typeface="Helvetica" panose="020B0604020202020204" pitchFamily="34" charset="0"/>
              </a:rPr>
              <a:t>goto</a:t>
            </a:r>
            <a:r>
              <a:rPr lang="en-AU" altLang="en-US" sz="1600" dirty="0">
                <a:latin typeface="Helvetica" panose="020B0604020202020204" pitchFamily="34" charset="0"/>
              </a:rPr>
              <a:t> Loop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AU" altLang="en-US" sz="1600" dirty="0">
                <a:latin typeface="Helvetica" panose="020B0604020202020204" pitchFamily="34" charset="0"/>
              </a:rPr>
              <a:t>                   end</a:t>
            </a: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endParaRPr lang="en-AU" altLang="en-US" sz="1600" dirty="0">
              <a:latin typeface="Helvetica" panose="020B0604020202020204" pitchFamily="34" charset="0"/>
            </a:endParaRPr>
          </a:p>
          <a:p>
            <a:pPr>
              <a:lnSpc>
                <a:spcPct val="80000"/>
              </a:lnSpc>
              <a:spcBef>
                <a:spcPts val="0"/>
              </a:spcBef>
              <a:buFontTx/>
              <a:buNone/>
            </a:pPr>
            <a:endParaRPr lang="en-AU" altLang="en-US" sz="2000" dirty="0">
              <a:latin typeface="Helvetica" panose="020B0604020202020204" pitchFamily="34" charset="0"/>
            </a:endParaRPr>
          </a:p>
        </p:txBody>
      </p:sp>
      <p:sp>
        <p:nvSpPr>
          <p:cNvPr id="105476" name="TextBox 2">
            <a:extLst>
              <a:ext uri="{FF2B5EF4-FFF2-40B4-BE49-F238E27FC236}">
                <a16:creationId xmlns:a16="http://schemas.microsoft.com/office/drawing/2014/main" id="{9AB5F10F-4515-481D-8E3B-1F4E8E476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38750" y="3451315"/>
            <a:ext cx="3905250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1800" dirty="0">
                <a:solidFill>
                  <a:srgbClr val="002060"/>
                </a:solidFill>
                <a:latin typeface="Helvetica" panose="020B0604020202020204" pitchFamily="34" charset="0"/>
              </a:rPr>
              <a:t>Snapshot Isolation method is used in Oracle but it will not guarantee Serializability.  However, its transaction throughput is very high compared to two phase locking scheme.</a:t>
            </a:r>
          </a:p>
        </p:txBody>
      </p:sp>
    </p:spTree>
    <p:extLst>
      <p:ext uri="{BB962C8B-B14F-4D97-AF65-F5344CB8AC3E}">
        <p14:creationId xmlns:p14="http://schemas.microsoft.com/office/powerpoint/2010/main" val="22407597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Title 1">
            <a:extLst>
              <a:ext uri="{FF2B5EF4-FFF2-40B4-BE49-F238E27FC236}">
                <a16:creationId xmlns:a16="http://schemas.microsoft.com/office/drawing/2014/main" id="{61CD88BE-C60F-4A63-8DA6-E8E2F1C7FF9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800">
                <a:latin typeface="Helvetica" panose="020B0604020202020204" pitchFamily="34" charset="0"/>
              </a:rPr>
              <a:t>Two phase locking Transaction</a:t>
            </a:r>
          </a:p>
        </p:txBody>
      </p:sp>
      <p:sp>
        <p:nvSpPr>
          <p:cNvPr id="107523" name="Content Placeholder 2">
            <a:extLst>
              <a:ext uri="{FF2B5EF4-FFF2-40B4-BE49-F238E27FC236}">
                <a16:creationId xmlns:a16="http://schemas.microsoft.com/office/drawing/2014/main" id="{F1F3A4B5-C753-421E-949D-40F63DE4ACB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668338" y="1651000"/>
            <a:ext cx="3395662" cy="4503738"/>
          </a:xfrm>
        </p:spPr>
        <p:txBody>
          <a:bodyPr/>
          <a:lstStyle/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T1:</a:t>
            </a:r>
          </a:p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Lock(X,A)</a:t>
            </a:r>
          </a:p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Lock(S,B)</a:t>
            </a:r>
          </a:p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Read A to A1;</a:t>
            </a:r>
          </a:p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Read B to B1;</a:t>
            </a:r>
          </a:p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A1 = A1 -200;</a:t>
            </a:r>
          </a:p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if (A1+ B1 &gt;= 0)</a:t>
            </a:r>
          </a:p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Write A1 to A</a:t>
            </a:r>
          </a:p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Commit</a:t>
            </a:r>
          </a:p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else abort</a:t>
            </a:r>
          </a:p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end</a:t>
            </a:r>
          </a:p>
          <a:p>
            <a:pPr marL="0" indent="0"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Unlock (all locks)</a:t>
            </a:r>
          </a:p>
          <a:p>
            <a:pPr marL="0" indent="0">
              <a:buFontTx/>
              <a:buNone/>
            </a:pPr>
            <a:endParaRPr lang="en-US" altLang="en-US" sz="1800" dirty="0">
              <a:latin typeface="Helvetica" panose="020B0604020202020204" pitchFamily="34" charset="0"/>
            </a:endParaRPr>
          </a:p>
          <a:p>
            <a:pPr marL="0" indent="0">
              <a:buFontTx/>
              <a:buNone/>
            </a:pPr>
            <a:endParaRPr lang="en-US" altLang="en-US" sz="1800" dirty="0">
              <a:latin typeface="Helvetica" panose="020B0604020202020204" pitchFamily="34" charset="0"/>
            </a:endParaRPr>
          </a:p>
          <a:p>
            <a:pPr marL="0" indent="0">
              <a:buFontTx/>
              <a:buNone/>
            </a:pPr>
            <a:endParaRPr lang="en-US" altLang="en-US" sz="2400" dirty="0">
              <a:latin typeface="Helvetica" panose="020B0604020202020204" pitchFamily="34" charset="0"/>
            </a:endParaRPr>
          </a:p>
        </p:txBody>
      </p:sp>
      <p:sp>
        <p:nvSpPr>
          <p:cNvPr id="107524" name="Content Placeholder 2">
            <a:extLst>
              <a:ext uri="{FF2B5EF4-FFF2-40B4-BE49-F238E27FC236}">
                <a16:creationId xmlns:a16="http://schemas.microsoft.com/office/drawing/2014/main" id="{2D5875F8-1AAC-4C4E-A2D2-3CA80EB3DBFD}"/>
              </a:ext>
            </a:extLst>
          </p:cNvPr>
          <p:cNvSpPr txBox="1">
            <a:spLocks/>
          </p:cNvSpPr>
          <p:nvPr/>
        </p:nvSpPr>
        <p:spPr bwMode="auto">
          <a:xfrm>
            <a:off x="4716463" y="1506538"/>
            <a:ext cx="3454400" cy="4505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T2: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Lock(S,A)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Lock(X,B)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Read A to A1;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Read B to B1;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B1 = B1 -200;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If (A1+ B1 &gt;= 0)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   Write B1 to B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   Commit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else abort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end</a:t>
            </a:r>
          </a:p>
          <a:p>
            <a:pPr>
              <a:buFontTx/>
              <a:buNone/>
            </a:pPr>
            <a:r>
              <a:rPr lang="en-US" altLang="en-US" sz="1800">
                <a:latin typeface="Helvetica" panose="020B0604020202020204" pitchFamily="34" charset="0"/>
              </a:rPr>
              <a:t>Unlock (all locks)</a:t>
            </a:r>
          </a:p>
          <a:p>
            <a:pPr>
              <a:buFontTx/>
              <a:buNone/>
            </a:pPr>
            <a:endParaRPr lang="en-US" altLang="en-US" sz="1800">
              <a:latin typeface="Helvetica" panose="020B0604020202020204" pitchFamily="34" charset="0"/>
            </a:endParaRPr>
          </a:p>
          <a:p>
            <a:pPr>
              <a:buFontTx/>
              <a:buNone/>
            </a:pPr>
            <a:endParaRPr lang="en-US" altLang="en-US" sz="1800">
              <a:latin typeface="Helvetica" panose="020B0604020202020204" pitchFamily="34" charset="0"/>
            </a:endParaRPr>
          </a:p>
          <a:p>
            <a:pPr>
              <a:buFontTx/>
              <a:buNone/>
            </a:pPr>
            <a:endParaRPr lang="en-US" altLang="en-US" sz="2400">
              <a:latin typeface="Helvetica" panose="020B0604020202020204" pitchFamily="34" charset="0"/>
            </a:endParaRPr>
          </a:p>
        </p:txBody>
      </p:sp>
      <p:sp>
        <p:nvSpPr>
          <p:cNvPr id="107525" name="TextBox 4">
            <a:extLst>
              <a:ext uri="{FF2B5EF4-FFF2-40B4-BE49-F238E27FC236}">
                <a16:creationId xmlns:a16="http://schemas.microsoft.com/office/drawing/2014/main" id="{45735CBC-61B3-4D80-9505-939BFE350D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9837" y="1169056"/>
            <a:ext cx="6664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Integrity constraint A+B &gt;= 0; A = 100; B = 100;</a:t>
            </a:r>
          </a:p>
        </p:txBody>
      </p:sp>
      <p:sp>
        <p:nvSpPr>
          <p:cNvPr id="107526" name="TextBox 5">
            <a:extLst>
              <a:ext uri="{FF2B5EF4-FFF2-40B4-BE49-F238E27FC236}">
                <a16:creationId xmlns:a16="http://schemas.microsoft.com/office/drawing/2014/main" id="{98336647-CADE-4DD6-97BE-36ADAAE65C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6169" y="6457950"/>
            <a:ext cx="50895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Only one transaction can commit.</a:t>
            </a:r>
          </a:p>
        </p:txBody>
      </p:sp>
    </p:spTree>
    <p:extLst>
      <p:ext uri="{BB962C8B-B14F-4D97-AF65-F5344CB8AC3E}">
        <p14:creationId xmlns:p14="http://schemas.microsoft.com/office/powerpoint/2010/main" val="3619973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Title 1">
            <a:extLst>
              <a:ext uri="{FF2B5EF4-FFF2-40B4-BE49-F238E27FC236}">
                <a16:creationId xmlns:a16="http://schemas.microsoft.com/office/drawing/2014/main" id="{19CEAE0A-FC89-43B2-8935-7B48410902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85862" y="123085"/>
            <a:ext cx="7520001" cy="887360"/>
          </a:xfrm>
        </p:spPr>
        <p:txBody>
          <a:bodyPr/>
          <a:lstStyle/>
          <a:p>
            <a:pPr>
              <a:lnSpc>
                <a:spcPts val="1963"/>
              </a:lnSpc>
            </a:pPr>
            <a:r>
              <a:rPr lang="en-US" altLang="en-US" sz="2800" dirty="0">
                <a:latin typeface="Helvetica" panose="020B0604020202020204" pitchFamily="34" charset="0"/>
              </a:rPr>
              <a:t>Snapshot Isolation Transaction</a:t>
            </a:r>
          </a:p>
        </p:txBody>
      </p:sp>
      <p:sp>
        <p:nvSpPr>
          <p:cNvPr id="108547" name="Content Placeholder 2">
            <a:extLst>
              <a:ext uri="{FF2B5EF4-FFF2-40B4-BE49-F238E27FC236}">
                <a16:creationId xmlns:a16="http://schemas.microsoft.com/office/drawing/2014/main" id="{6E6B3251-7706-4C42-8336-873AFDA7A46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03263" y="1430338"/>
            <a:ext cx="3733800" cy="4386262"/>
          </a:xfrm>
        </p:spPr>
        <p:txBody>
          <a:bodyPr/>
          <a:lstStyle/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T1: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Loop: Read A to A1;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Read B to B1;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A3 = A1 -200;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Lock(X, A)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Read A to A2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if (A1 != A2)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    Unlock(A)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     </a:t>
            </a:r>
            <a:r>
              <a:rPr lang="en-US" altLang="en-US" sz="1800" dirty="0" err="1">
                <a:latin typeface="Helvetica" panose="020B0604020202020204" pitchFamily="34" charset="0"/>
              </a:rPr>
              <a:t>goto</a:t>
            </a:r>
            <a:r>
              <a:rPr lang="en-US" altLang="en-US" sz="1800" dirty="0">
                <a:latin typeface="Helvetica" panose="020B0604020202020204" pitchFamily="34" charset="0"/>
              </a:rPr>
              <a:t> Loop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elseif (A3+ B1 &gt;= 0)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          Write A3 to A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          Commit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else abort</a:t>
            </a:r>
          </a:p>
          <a:p>
            <a:pPr marL="0" indent="0"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Unlock (all locks)</a:t>
            </a:r>
          </a:p>
          <a:p>
            <a:pPr marL="0" indent="0">
              <a:spcBef>
                <a:spcPts val="200"/>
              </a:spcBef>
              <a:buFontTx/>
              <a:buNone/>
            </a:pPr>
            <a:endParaRPr lang="en-US" altLang="en-US" sz="1800" dirty="0">
              <a:latin typeface="Helvetica" panose="020B0604020202020204" pitchFamily="34" charset="0"/>
            </a:endParaRPr>
          </a:p>
          <a:p>
            <a:pPr marL="0" indent="0">
              <a:spcBef>
                <a:spcPts val="200"/>
              </a:spcBef>
              <a:buFontTx/>
              <a:buNone/>
            </a:pPr>
            <a:endParaRPr lang="en-US" altLang="en-US" sz="1800" dirty="0">
              <a:latin typeface="Helvetica" panose="020B0604020202020204" pitchFamily="34" charset="0"/>
            </a:endParaRPr>
          </a:p>
          <a:p>
            <a:pPr marL="0" indent="0">
              <a:lnSpc>
                <a:spcPts val="1963"/>
              </a:lnSpc>
              <a:buFontTx/>
              <a:buNone/>
            </a:pPr>
            <a:endParaRPr lang="en-US" altLang="en-US" sz="2400" dirty="0">
              <a:latin typeface="Helvetica" panose="020B0604020202020204" pitchFamily="34" charset="0"/>
            </a:endParaRPr>
          </a:p>
        </p:txBody>
      </p:sp>
      <p:sp>
        <p:nvSpPr>
          <p:cNvPr id="108548" name="Content Placeholder 2">
            <a:extLst>
              <a:ext uri="{FF2B5EF4-FFF2-40B4-BE49-F238E27FC236}">
                <a16:creationId xmlns:a16="http://schemas.microsoft.com/office/drawing/2014/main" id="{DAE0AC54-D32D-4922-A736-65B924F98700}"/>
              </a:ext>
            </a:extLst>
          </p:cNvPr>
          <p:cNvSpPr txBox="1">
            <a:spLocks/>
          </p:cNvSpPr>
          <p:nvPr/>
        </p:nvSpPr>
        <p:spPr bwMode="auto">
          <a:xfrm>
            <a:off x="5072063" y="1536700"/>
            <a:ext cx="3733800" cy="4170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T2: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Loop: Read A to A1;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Read B to B1;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B3 = B1 -200;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Lock(X, B)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Read B to B2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if (B1 != B2)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    Unlock(B)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     </a:t>
            </a:r>
            <a:r>
              <a:rPr lang="en-US" altLang="en-US" sz="1800" dirty="0" err="1">
                <a:latin typeface="Helvetica" panose="020B0604020202020204" pitchFamily="34" charset="0"/>
              </a:rPr>
              <a:t>goto</a:t>
            </a:r>
            <a:r>
              <a:rPr lang="en-US" altLang="en-US" sz="1800" dirty="0">
                <a:latin typeface="Helvetica" panose="020B0604020202020204" pitchFamily="34" charset="0"/>
              </a:rPr>
              <a:t> Loop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elseif (A1+ B3 &gt;= 0)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          Write B3 to B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          Commit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           else abort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r>
              <a:rPr lang="en-US" altLang="en-US" sz="1800" dirty="0">
                <a:latin typeface="Helvetica" panose="020B0604020202020204" pitchFamily="34" charset="0"/>
              </a:rPr>
              <a:t>Unlock (all locks)</a:t>
            </a:r>
          </a:p>
          <a:p>
            <a:pPr>
              <a:lnSpc>
                <a:spcPts val="1963"/>
              </a:lnSpc>
              <a:spcBef>
                <a:spcPts val="200"/>
              </a:spcBef>
              <a:buFontTx/>
              <a:buNone/>
            </a:pPr>
            <a:endParaRPr lang="en-US" altLang="en-US" sz="2400" dirty="0">
              <a:latin typeface="Helvetica" panose="020B0604020202020204" pitchFamily="34" charset="0"/>
            </a:endParaRPr>
          </a:p>
        </p:txBody>
      </p:sp>
      <p:sp>
        <p:nvSpPr>
          <p:cNvPr id="108549" name="TextBox 5">
            <a:extLst>
              <a:ext uri="{FF2B5EF4-FFF2-40B4-BE49-F238E27FC236}">
                <a16:creationId xmlns:a16="http://schemas.microsoft.com/office/drawing/2014/main" id="{3BE86C29-F4AE-499B-BE4E-38AA4133FE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2400" y="1185863"/>
            <a:ext cx="6391275" cy="35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ts val="1963"/>
              </a:lnSpc>
              <a:buFontTx/>
              <a:buNone/>
            </a:pPr>
            <a:r>
              <a:rPr lang="en-US" altLang="en-US" sz="2000">
                <a:latin typeface="Helvetica" panose="020B0604020202020204" pitchFamily="34" charset="0"/>
              </a:rPr>
              <a:t>Integrity constraint A+B &gt;= 0; A = 100; B = 100;</a:t>
            </a:r>
          </a:p>
        </p:txBody>
      </p:sp>
      <p:sp>
        <p:nvSpPr>
          <p:cNvPr id="108550" name="TextBox 6">
            <a:extLst>
              <a:ext uri="{FF2B5EF4-FFF2-40B4-BE49-F238E27FC236}">
                <a16:creationId xmlns:a16="http://schemas.microsoft.com/office/drawing/2014/main" id="{5D1895BB-E08D-4955-A78E-EC6FBEAA8A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337" y="6036905"/>
            <a:ext cx="7819452" cy="6118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ts val="1963"/>
              </a:lnSpc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One  or both transactions can commit but when both are committed, it is not serializable as only one should be able to commit.</a:t>
            </a:r>
          </a:p>
        </p:txBody>
      </p:sp>
    </p:spTree>
    <p:extLst>
      <p:ext uri="{BB962C8B-B14F-4D97-AF65-F5344CB8AC3E}">
        <p14:creationId xmlns:p14="http://schemas.microsoft.com/office/powerpoint/2010/main" val="2014521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85597D8D-1810-46D1-B43C-A353948902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>
                <a:latin typeface="Helvetica" panose="020B0604020202020204" pitchFamily="34" charset="0"/>
              </a:rPr>
              <a:t>Concurrent transactions – Conflicts and performance issues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3EBDE512-1436-4BFC-B365-EFB2DA5F82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25781" y="1318982"/>
            <a:ext cx="8401050" cy="5314950"/>
          </a:xfrm>
        </p:spPr>
        <p:txBody>
          <a:bodyPr/>
          <a:lstStyle/>
          <a:p>
            <a:pPr>
              <a:lnSpc>
                <a:spcPts val="2575"/>
              </a:lnSpc>
            </a:pPr>
            <a:endParaRPr lang="en-AU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ts val="2575"/>
              </a:lnSpc>
            </a:pPr>
            <a:endParaRPr lang="en-AU" altLang="en-US" b="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44357B5-8264-C744-ADC6-DD2A5F6F9D1D}"/>
              </a:ext>
            </a:extLst>
          </p:cNvPr>
          <p:cNvSpPr/>
          <p:nvPr/>
        </p:nvSpPr>
        <p:spPr>
          <a:xfrm>
            <a:off x="420594" y="1318982"/>
            <a:ext cx="8197625" cy="23682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000"/>
              </a:lnSpc>
            </a:pPr>
            <a:r>
              <a:rPr lang="en-AU" altLang="en-US" sz="2000" dirty="0">
                <a:latin typeface="Helvetica" panose="020B0604020202020204" pitchFamily="34" charset="0"/>
              </a:rPr>
              <a:t>Multiple concurrently running transactions may cause conflicts</a:t>
            </a:r>
          </a:p>
          <a:p>
            <a:pPr>
              <a:lnSpc>
                <a:spcPts val="3000"/>
              </a:lnSpc>
            </a:pPr>
            <a:r>
              <a:rPr lang="en-AU" altLang="en-US" sz="2000" b="1" dirty="0">
                <a:solidFill>
                  <a:srgbClr val="000000"/>
                </a:solidFill>
                <a:latin typeface="Helvetica" panose="020B0604020202020204" pitchFamily="34" charset="0"/>
              </a:rPr>
              <a:t> - Still we try to allow concurrent runs as much as possible for a better performance, while avoiding conflicts as much as possible</a:t>
            </a:r>
          </a:p>
          <a:p>
            <a:pPr>
              <a:lnSpc>
                <a:spcPts val="3000"/>
              </a:lnSpc>
            </a:pPr>
            <a:endParaRPr lang="en-AU" altLang="en-US" sz="2000" b="1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pPr>
              <a:lnSpc>
                <a:spcPts val="3000"/>
              </a:lnSpc>
            </a:pPr>
            <a:endParaRPr lang="en-AU" altLang="en-US" sz="2000" dirty="0">
              <a:solidFill>
                <a:srgbClr val="000000"/>
              </a:solidFill>
              <a:latin typeface="Helvetica" panose="020B0604020202020204" pitchFamily="34" charset="0"/>
            </a:endParaRPr>
          </a:p>
          <a:p>
            <a:pPr>
              <a:lnSpc>
                <a:spcPts val="3000"/>
              </a:lnSpc>
            </a:pPr>
            <a:endParaRPr lang="en-AU" altLang="en-US" sz="2000" b="1" dirty="0">
              <a:solidFill>
                <a:srgbClr val="000000"/>
              </a:solidFill>
              <a:latin typeface="Helvetica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DBF26F-9BB2-0248-AB6F-A97BF2F8BD24}"/>
              </a:ext>
            </a:extLst>
          </p:cNvPr>
          <p:cNvSpPr/>
          <p:nvPr/>
        </p:nvSpPr>
        <p:spPr>
          <a:xfrm>
            <a:off x="420594" y="3775568"/>
            <a:ext cx="786687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altLang="en-US" sz="2000" b="1" dirty="0">
                <a:latin typeface="Helvetica" panose="020B0604020202020204" pitchFamily="34" charset="0"/>
              </a:rPr>
              <a:t>A new solution:</a:t>
            </a:r>
          </a:p>
          <a:p>
            <a:r>
              <a:rPr lang="en-AU" altLang="en-US" sz="2000" dirty="0">
                <a:latin typeface="Helvetica" panose="020B0604020202020204" pitchFamily="34" charset="0"/>
              </a:rPr>
              <a:t>Use granular locks - we need to build some hierarchy, then locks can be taken at any level, which will automatically grant the locks on its descendants.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87589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>
            <a:extLst>
              <a:ext uri="{FF2B5EF4-FFF2-40B4-BE49-F238E27FC236}">
                <a16:creationId xmlns:a16="http://schemas.microsoft.com/office/drawing/2014/main" id="{1C4BE761-0DC0-4CE8-8C4A-D406014928C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2963"/>
              </a:lnSpc>
            </a:pPr>
            <a:r>
              <a:rPr lang="en-AU" altLang="en-US" sz="2800">
                <a:latin typeface="Helvetica" panose="020B0604020202020204" pitchFamily="34" charset="0"/>
              </a:rPr>
              <a:t>Time stamping </a:t>
            </a:r>
          </a:p>
        </p:txBody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027F0807-37EB-47E0-8960-14562734F3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ts val="2963"/>
              </a:lnSpc>
              <a:buFontTx/>
              <a:buNone/>
            </a:pPr>
            <a:r>
              <a:rPr lang="en-AU" altLang="en-US" sz="2000" dirty="0">
                <a:latin typeface="Helvetica" panose="020B0604020202020204" pitchFamily="34" charset="0"/>
              </a:rPr>
              <a:t>These are a special case of optimistic  concurrency control. At commit, time stamps are examined. If time stamp is more recent than the transaction read time the transaction</a:t>
            </a:r>
            <a:r>
              <a:rPr lang="en-US" altLang="en-US" sz="2000" dirty="0">
                <a:latin typeface="Helvetica" panose="020B0604020202020204" pitchFamily="34" charset="0"/>
              </a:rPr>
              <a:t> is</a:t>
            </a:r>
            <a:r>
              <a:rPr lang="en-AU" altLang="en-US" sz="2000" dirty="0">
                <a:latin typeface="Helvetica" panose="020B0604020202020204" pitchFamily="34" charset="0"/>
              </a:rPr>
              <a:t> aborted.</a:t>
            </a:r>
          </a:p>
          <a:p>
            <a:pPr marL="0" indent="0" algn="ctr">
              <a:lnSpc>
                <a:spcPts val="2963"/>
              </a:lnSpc>
              <a:buFontTx/>
              <a:buNone/>
            </a:pPr>
            <a:r>
              <a:rPr lang="en-AU" altLang="en-US" sz="2000" dirty="0">
                <a:latin typeface="Helvetica" panose="020B0604020202020204" pitchFamily="34" charset="0"/>
              </a:rPr>
              <a:t>Time Domain Versioning</a:t>
            </a:r>
          </a:p>
          <a:p>
            <a:pPr marL="0" indent="0">
              <a:lnSpc>
                <a:spcPts val="2963"/>
              </a:lnSpc>
              <a:buFontTx/>
              <a:buNone/>
            </a:pPr>
            <a:r>
              <a:rPr lang="en-AU" altLang="en-US" sz="2000" dirty="0">
                <a:latin typeface="Helvetica" panose="020B0604020202020204" pitchFamily="34" charset="0"/>
              </a:rPr>
              <a:t>Data is never overwritten a new version is created on update.</a:t>
            </a:r>
          </a:p>
          <a:p>
            <a:pPr marL="0" indent="0">
              <a:lnSpc>
                <a:spcPts val="2963"/>
              </a:lnSpc>
              <a:buFontTx/>
              <a:buNone/>
            </a:pPr>
            <a:r>
              <a:rPr lang="en-AU" altLang="en-US" sz="2000" dirty="0">
                <a:latin typeface="Helvetica" panose="020B0604020202020204" pitchFamily="34" charset="0"/>
              </a:rPr>
              <a:t>	&lt;o,&lt;V1, [t1, t2)</a:t>
            </a:r>
            <a:r>
              <a:rPr lang="en-US" altLang="en-US" sz="2000" dirty="0">
                <a:latin typeface="Helvetica" panose="020B0604020202020204" pitchFamily="34" charset="0"/>
              </a:rPr>
              <a:t>&gt;</a:t>
            </a:r>
            <a:r>
              <a:rPr lang="en-AU" altLang="en-US" sz="2000" dirty="0">
                <a:latin typeface="Helvetica" panose="020B0604020202020204" pitchFamily="34" charset="0"/>
              </a:rPr>
              <a:t>, </a:t>
            </a:r>
            <a:r>
              <a:rPr lang="en-US" altLang="en-US" sz="2000" dirty="0">
                <a:latin typeface="Helvetica" panose="020B0604020202020204" pitchFamily="34" charset="0"/>
              </a:rPr>
              <a:t> </a:t>
            </a:r>
            <a:r>
              <a:rPr lang="en-AU" altLang="en-US" sz="2000" dirty="0">
                <a:latin typeface="Helvetica" panose="020B0604020202020204" pitchFamily="34" charset="0"/>
              </a:rPr>
              <a:t>&lt;V2, [t2,t3)&gt;, &lt;V3,[t3,*)&gt;</a:t>
            </a:r>
          </a:p>
          <a:p>
            <a:pPr marL="0" indent="0">
              <a:lnSpc>
                <a:spcPts val="2963"/>
              </a:lnSpc>
              <a:buFontTx/>
              <a:buNone/>
            </a:pPr>
            <a:endParaRPr lang="en-AU" altLang="en-US" sz="2000" dirty="0">
              <a:latin typeface="Helvetica" panose="020B0604020202020204" pitchFamily="34" charset="0"/>
            </a:endParaRPr>
          </a:p>
          <a:p>
            <a:pPr marL="0" indent="0">
              <a:lnSpc>
                <a:spcPts val="2963"/>
              </a:lnSpc>
              <a:buFontTx/>
              <a:buNone/>
            </a:pPr>
            <a:r>
              <a:rPr lang="en-AU" altLang="en-US" sz="2000" dirty="0">
                <a:latin typeface="Helvetica" panose="020B0604020202020204" pitchFamily="34" charset="0"/>
              </a:rPr>
              <a:t>At the commit time, the system validates all the transaction’s updates and writes updates to durable media. This model of computation unifies concurrency, recovery  and time domain addressing.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15AF0F7-80EF-9340-9818-841CCA26886D}"/>
              </a:ext>
            </a:extLst>
          </p:cNvPr>
          <p:cNvSpPr/>
          <p:nvPr/>
        </p:nvSpPr>
        <p:spPr>
          <a:xfrm>
            <a:off x="138899" y="2847372"/>
            <a:ext cx="8414795" cy="155100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110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>
            <a:extLst>
              <a:ext uri="{FF2B5EF4-FFF2-40B4-BE49-F238E27FC236}">
                <a16:creationId xmlns:a16="http://schemas.microsoft.com/office/drawing/2014/main" id="{A0E9C392-D41C-44D3-9991-7A9AF815C87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ts val="3463"/>
              </a:lnSpc>
            </a:pPr>
            <a:r>
              <a:rPr lang="en-AU" altLang="en-US" sz="2800">
                <a:solidFill>
                  <a:srgbClr val="000000"/>
                </a:solidFill>
                <a:latin typeface="Helvetica" panose="020B0604020202020204" pitchFamily="34" charset="0"/>
              </a:rPr>
              <a:t>Time stamping </a:t>
            </a:r>
          </a:p>
        </p:txBody>
      </p:sp>
      <p:sp>
        <p:nvSpPr>
          <p:cNvPr id="111620" name="Text Box 4">
            <a:extLst>
              <a:ext uri="{FF2B5EF4-FFF2-40B4-BE49-F238E27FC236}">
                <a16:creationId xmlns:a16="http://schemas.microsoft.com/office/drawing/2014/main" id="{65F09831-0903-49D0-8273-2125D85BF4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6175" y="1446213"/>
            <a:ext cx="3643313" cy="178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ts val="3463"/>
              </a:lnSpc>
              <a:spcBef>
                <a:spcPct val="50000"/>
              </a:spcBef>
              <a:buFontTx/>
              <a:buNone/>
            </a:pPr>
            <a:r>
              <a:rPr kumimoji="0" lang="en-US" altLang="en-US" sz="2400">
                <a:latin typeface="Helvetica" panose="020B0604020202020204" pitchFamily="34" charset="0"/>
              </a:rPr>
              <a:t>T1</a:t>
            </a:r>
          </a:p>
          <a:p>
            <a:pPr>
              <a:lnSpc>
                <a:spcPts val="3463"/>
              </a:lnSpc>
              <a:spcBef>
                <a:spcPct val="50000"/>
              </a:spcBef>
              <a:buFontTx/>
              <a:buNone/>
            </a:pPr>
            <a:r>
              <a:rPr kumimoji="0" lang="en-US" altLang="en-US" sz="2400">
                <a:latin typeface="Helvetica" panose="020B0604020202020204" pitchFamily="34" charset="0"/>
              </a:rPr>
              <a:t>select average (salary)</a:t>
            </a:r>
          </a:p>
          <a:p>
            <a:pPr>
              <a:lnSpc>
                <a:spcPts val="3463"/>
              </a:lnSpc>
              <a:spcBef>
                <a:spcPct val="50000"/>
              </a:spcBef>
              <a:buFontTx/>
              <a:buNone/>
            </a:pPr>
            <a:r>
              <a:rPr kumimoji="0" lang="en-US" altLang="en-US" sz="2400">
                <a:latin typeface="Helvetica" panose="020B0604020202020204" pitchFamily="34" charset="0"/>
              </a:rPr>
              <a:t>from employee</a:t>
            </a:r>
          </a:p>
        </p:txBody>
      </p:sp>
      <p:sp>
        <p:nvSpPr>
          <p:cNvPr id="111621" name="Text Box 5">
            <a:extLst>
              <a:ext uri="{FF2B5EF4-FFF2-40B4-BE49-F238E27FC236}">
                <a16:creationId xmlns:a16="http://schemas.microsoft.com/office/drawing/2014/main" id="{E3B30F5E-5AEE-4E5F-BFFD-AF12AD23A9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54600" y="1235075"/>
            <a:ext cx="3749675" cy="229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lnSpc>
                <a:spcPts val="3463"/>
              </a:lnSpc>
              <a:spcBef>
                <a:spcPct val="50000"/>
              </a:spcBef>
              <a:buFontTx/>
              <a:buNone/>
            </a:pPr>
            <a:r>
              <a:rPr kumimoji="0" lang="en-US" altLang="en-US" sz="2400">
                <a:latin typeface="Helvetica" panose="020B0604020202020204" pitchFamily="34" charset="0"/>
              </a:rPr>
              <a:t>T2</a:t>
            </a:r>
          </a:p>
          <a:p>
            <a:pPr lvl="1">
              <a:lnSpc>
                <a:spcPts val="3463"/>
              </a:lnSpc>
              <a:spcBef>
                <a:spcPct val="0"/>
              </a:spcBef>
              <a:buFontTx/>
              <a:buNone/>
            </a:pPr>
            <a:r>
              <a:rPr lang="en-AU" altLang="en-US" b="0">
                <a:solidFill>
                  <a:srgbClr val="000000"/>
                </a:solidFill>
                <a:latin typeface="Helvetica" panose="020B0604020202020204" pitchFamily="34" charset="0"/>
              </a:rPr>
              <a:t>update employee </a:t>
            </a:r>
          </a:p>
          <a:p>
            <a:pPr lvl="2">
              <a:lnSpc>
                <a:spcPts val="3463"/>
              </a:lnSpc>
              <a:spcBef>
                <a:spcPct val="0"/>
              </a:spcBef>
              <a:buFontTx/>
              <a:buNone/>
            </a:pPr>
            <a:r>
              <a:rPr lang="en-AU" altLang="en-US">
                <a:latin typeface="Helvetica" panose="020B0604020202020204" pitchFamily="34" charset="0"/>
              </a:rPr>
              <a:t>set salary = salary*1.1</a:t>
            </a:r>
          </a:p>
          <a:p>
            <a:pPr lvl="1">
              <a:lnSpc>
                <a:spcPts val="3463"/>
              </a:lnSpc>
              <a:spcBef>
                <a:spcPct val="0"/>
              </a:spcBef>
              <a:buFontTx/>
              <a:buNone/>
            </a:pPr>
            <a:r>
              <a:rPr lang="en-AU" altLang="en-US" b="0">
                <a:solidFill>
                  <a:srgbClr val="000000"/>
                </a:solidFill>
                <a:latin typeface="Helvetica" panose="020B0604020202020204" pitchFamily="34" charset="0"/>
              </a:rPr>
              <a:t>where salary &lt; $40000</a:t>
            </a:r>
            <a:endParaRPr lang="en-US" altLang="en-US" b="0">
              <a:solidFill>
                <a:srgbClr val="000000"/>
              </a:solidFill>
              <a:latin typeface="Helvetica" panose="020B0604020202020204" pitchFamily="34" charset="0"/>
            </a:endParaRPr>
          </a:p>
        </p:txBody>
      </p:sp>
      <p:sp>
        <p:nvSpPr>
          <p:cNvPr id="111622" name="Text Box 6">
            <a:extLst>
              <a:ext uri="{FF2B5EF4-FFF2-40B4-BE49-F238E27FC236}">
                <a16:creationId xmlns:a16="http://schemas.microsoft.com/office/drawing/2014/main" id="{DB030D42-2C1D-4E8C-AF4F-0008F7DE8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4875" y="4113213"/>
            <a:ext cx="7245350" cy="184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ts val="3463"/>
              </a:lnSpc>
              <a:spcBef>
                <a:spcPct val="50000"/>
              </a:spcBef>
              <a:buFontTx/>
              <a:buNone/>
            </a:pPr>
            <a:r>
              <a:rPr kumimoji="0" lang="en-US" altLang="en-US" sz="2400" i="1">
                <a:latin typeface="Helvetica" panose="020B0604020202020204" pitchFamily="34" charset="0"/>
              </a:rPr>
              <a:t>If transaction T1 commences first and holds a read lock on a employee record with salary &lt; $40000, T2 will be delayed until T1 finishes. But with time stamps T2 does not have to wait for T1 to finish!</a:t>
            </a:r>
          </a:p>
        </p:txBody>
      </p:sp>
    </p:spTree>
    <p:extLst>
      <p:ext uri="{BB962C8B-B14F-4D97-AF65-F5344CB8AC3E}">
        <p14:creationId xmlns:p14="http://schemas.microsoft.com/office/powerpoint/2010/main" val="1330979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DA12E4D8-E302-40A5-902A-84A47A050F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34938" y="225425"/>
            <a:ext cx="914241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0000FF"/>
                </a:solidFill>
                <a:latin typeface="Helvetica" panose="020B0604020202020204" pitchFamily="34" charset="0"/>
              </a:rPr>
              <a:t>Granularity Of Locks</a:t>
            </a:r>
            <a:br>
              <a:rPr lang="en-US" altLang="en-US" sz="2400" dirty="0">
                <a:solidFill>
                  <a:srgbClr val="0000FF"/>
                </a:solidFill>
                <a:latin typeface="Helvetica" panose="020B0604020202020204" pitchFamily="34" charset="0"/>
              </a:rPr>
            </a:br>
            <a:endParaRPr lang="en-US" altLang="en-US" sz="2400" dirty="0">
              <a:solidFill>
                <a:srgbClr val="0000FF"/>
              </a:solidFill>
              <a:latin typeface="Helvetica" panose="020B0604020202020204" pitchFamily="34" charset="0"/>
            </a:endParaRPr>
          </a:p>
        </p:txBody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id="{73335423-C861-4B71-91F4-A5040B98F6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575" y="5644812"/>
            <a:ext cx="862012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46038" rIns="92075" bIns="46038">
            <a:spAutoFit/>
          </a:bodyPr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kumimoji="0" lang="en-US" altLang="en-US" sz="2400" dirty="0">
                <a:latin typeface="Helvetica" panose="020B0604020202020204" pitchFamily="34" charset="0"/>
              </a:rPr>
              <a:t>It allows locking of whole DB, whole file, or just one key value.</a:t>
            </a:r>
          </a:p>
          <a:p>
            <a:pPr>
              <a:spcBef>
                <a:spcPct val="0"/>
              </a:spcBef>
              <a:buFontTx/>
              <a:buNone/>
            </a:pPr>
            <a:endParaRPr kumimoji="0" lang="en-US" altLang="en-US" sz="2400" dirty="0">
              <a:latin typeface="Helvetica" panose="020B0604020202020204" pitchFamily="34" charset="0"/>
            </a:endParaRPr>
          </a:p>
        </p:txBody>
      </p:sp>
      <p:sp>
        <p:nvSpPr>
          <p:cNvPr id="67588" name="Rectangle 5">
            <a:extLst>
              <a:ext uri="{FF2B5EF4-FFF2-40B4-BE49-F238E27FC236}">
                <a16:creationId xmlns:a16="http://schemas.microsoft.com/office/drawing/2014/main" id="{CA5C8CAF-44ED-4BD1-B875-C2066F34B0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588" y="1258888"/>
            <a:ext cx="8761412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dirty="0">
                <a:latin typeface="Helvetica" panose="020B0604020202020204" pitchFamily="34" charset="0"/>
              </a:rPr>
              <a:t>Idea:</a:t>
            </a:r>
          </a:p>
          <a:p>
            <a:pPr>
              <a:buFontTx/>
              <a:buNone/>
            </a:pPr>
            <a:r>
              <a:rPr lang="en-US" altLang="en-US" dirty="0">
                <a:latin typeface="Helvetica" panose="020B0604020202020204" pitchFamily="34" charset="0"/>
              </a:rPr>
              <a:t>	Pick a set of column values (predicates).</a:t>
            </a:r>
          </a:p>
          <a:p>
            <a:pPr>
              <a:buFontTx/>
              <a:buNone/>
            </a:pPr>
            <a:r>
              <a:rPr lang="en-US" altLang="en-US" dirty="0">
                <a:latin typeface="Helvetica" panose="020B0604020202020204" pitchFamily="34" charset="0"/>
              </a:rPr>
              <a:t>	They form a graph/tree structure.</a:t>
            </a:r>
          </a:p>
          <a:p>
            <a:pPr>
              <a:buFontTx/>
              <a:buNone/>
            </a:pPr>
            <a:r>
              <a:rPr lang="en-US" altLang="en-US" dirty="0">
                <a:latin typeface="Helvetica" panose="020B0604020202020204" pitchFamily="34" charset="0"/>
              </a:rPr>
              <a:t>	Lock the nodes in this graph/tree</a:t>
            </a:r>
            <a:r>
              <a:rPr lang="en-US" altLang="en-US" sz="2400" b="1" dirty="0">
                <a:latin typeface="Helvetica" panose="020B0604020202020204" pitchFamily="34" charset="0"/>
              </a:rPr>
              <a:t> </a:t>
            </a:r>
          </a:p>
          <a:p>
            <a:pPr>
              <a:buFontTx/>
              <a:buNone/>
            </a:pPr>
            <a:r>
              <a:rPr lang="en-US" altLang="en-US" sz="2400" b="1" dirty="0">
                <a:latin typeface="Helvetica" panose="020B0604020202020204" pitchFamily="34" charset="0"/>
              </a:rPr>
              <a:t>	Simple example:</a:t>
            </a:r>
          </a:p>
          <a:p>
            <a:pPr>
              <a:buFontTx/>
              <a:buNone/>
            </a:pPr>
            <a:endParaRPr lang="en-US" altLang="en-US" sz="2400" b="1" dirty="0">
              <a:latin typeface="Helvetica" panose="020B0604020202020204" pitchFamily="34" charset="0"/>
            </a:endParaRPr>
          </a:p>
        </p:txBody>
      </p:sp>
      <p:grpSp>
        <p:nvGrpSpPr>
          <p:cNvPr id="67589" name="Group 32">
            <a:extLst>
              <a:ext uri="{FF2B5EF4-FFF2-40B4-BE49-F238E27FC236}">
                <a16:creationId xmlns:a16="http://schemas.microsoft.com/office/drawing/2014/main" id="{5A415DF0-C0D1-4B32-8D37-CD1D79E78615}"/>
              </a:ext>
            </a:extLst>
          </p:cNvPr>
          <p:cNvGrpSpPr>
            <a:grpSpLocks/>
          </p:cNvGrpSpPr>
          <p:nvPr/>
        </p:nvGrpSpPr>
        <p:grpSpPr bwMode="auto">
          <a:xfrm>
            <a:off x="2439988" y="3452813"/>
            <a:ext cx="6359525" cy="2128837"/>
            <a:chOff x="882" y="2137"/>
            <a:chExt cx="4006" cy="1341"/>
          </a:xfrm>
        </p:grpSpPr>
        <p:sp>
          <p:nvSpPr>
            <p:cNvPr id="67590" name="Text Box 6">
              <a:extLst>
                <a:ext uri="{FF2B5EF4-FFF2-40B4-BE49-F238E27FC236}">
                  <a16:creationId xmlns:a16="http://schemas.microsoft.com/office/drawing/2014/main" id="{D3A3D4D0-6372-48F7-ACAA-F2920290BA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34" y="2137"/>
              <a:ext cx="999" cy="194"/>
            </a:xfrm>
            <a:prstGeom prst="rect">
              <a:avLst/>
            </a:prstGeom>
            <a:noFill/>
            <a:ln w="28575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  <a:buFontTx/>
                <a:buNone/>
              </a:pPr>
              <a:r>
                <a:rPr kumimoji="0" lang="en-US" altLang="en-US" sz="1400" dirty="0">
                  <a:latin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67591" name="Text Box 7">
              <a:extLst>
                <a:ext uri="{FF2B5EF4-FFF2-40B4-BE49-F238E27FC236}">
                  <a16:creationId xmlns:a16="http://schemas.microsoft.com/office/drawing/2014/main" id="{2A050DA4-B26D-4A5B-9EF2-E785346928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9" y="2645"/>
              <a:ext cx="700" cy="194"/>
            </a:xfrm>
            <a:prstGeom prst="rect">
              <a:avLst/>
            </a:prstGeom>
            <a:noFill/>
            <a:ln w="19050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kumimoji="0" lang="en-US" altLang="en-US" sz="1400">
                  <a:latin typeface="Helvetica" panose="020B0604020202020204" pitchFamily="34" charset="0"/>
                </a:rPr>
                <a:t>File-1</a:t>
              </a:r>
            </a:p>
          </p:txBody>
        </p:sp>
        <p:sp>
          <p:nvSpPr>
            <p:cNvPr id="67592" name="Text Box 8">
              <a:extLst>
                <a:ext uri="{FF2B5EF4-FFF2-40B4-BE49-F238E27FC236}">
                  <a16:creationId xmlns:a16="http://schemas.microsoft.com/office/drawing/2014/main" id="{CB1C55D7-03EC-4864-9A13-74508DF2DB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48" y="2608"/>
              <a:ext cx="700" cy="194"/>
            </a:xfrm>
            <a:prstGeom prst="rect">
              <a:avLst/>
            </a:prstGeom>
            <a:noFill/>
            <a:ln w="19050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kumimoji="0" lang="en-US" altLang="en-US" sz="1400">
                  <a:latin typeface="Helvetica" panose="020B0604020202020204" pitchFamily="34" charset="0"/>
                </a:rPr>
                <a:t>File-3</a:t>
              </a:r>
            </a:p>
          </p:txBody>
        </p:sp>
        <p:sp>
          <p:nvSpPr>
            <p:cNvPr id="67593" name="Text Box 9">
              <a:extLst>
                <a:ext uri="{FF2B5EF4-FFF2-40B4-BE49-F238E27FC236}">
                  <a16:creationId xmlns:a16="http://schemas.microsoft.com/office/drawing/2014/main" id="{5631BAD4-D50F-4C97-844F-848B770224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77" y="2628"/>
              <a:ext cx="700" cy="194"/>
            </a:xfrm>
            <a:prstGeom prst="rect">
              <a:avLst/>
            </a:prstGeom>
            <a:noFill/>
            <a:ln w="19050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kumimoji="0" lang="en-US" altLang="en-US" sz="1400">
                  <a:latin typeface="Helvetica" panose="020B0604020202020204" pitchFamily="34" charset="0"/>
                </a:rPr>
                <a:t>File-2</a:t>
              </a:r>
            </a:p>
          </p:txBody>
        </p:sp>
        <p:sp>
          <p:nvSpPr>
            <p:cNvPr id="67594" name="Line 11">
              <a:extLst>
                <a:ext uri="{FF2B5EF4-FFF2-40B4-BE49-F238E27FC236}">
                  <a16:creationId xmlns:a16="http://schemas.microsoft.com/office/drawing/2014/main" id="{AAE541FC-EC36-45B1-9913-5B3002C43C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757" y="2384"/>
              <a:ext cx="809" cy="240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67595" name="Line 12">
              <a:extLst>
                <a:ext uri="{FF2B5EF4-FFF2-40B4-BE49-F238E27FC236}">
                  <a16:creationId xmlns:a16="http://schemas.microsoft.com/office/drawing/2014/main" id="{1CC73A97-ACF7-4B91-A49E-DD6F51FC34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66" y="2399"/>
              <a:ext cx="117" cy="226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67596" name="Line 13">
              <a:extLst>
                <a:ext uri="{FF2B5EF4-FFF2-40B4-BE49-F238E27FC236}">
                  <a16:creationId xmlns:a16="http://schemas.microsoft.com/office/drawing/2014/main" id="{1B10B9B1-762F-4A5B-A0DD-5A50A54A7A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59" y="2391"/>
              <a:ext cx="904" cy="197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  <p:grpSp>
          <p:nvGrpSpPr>
            <p:cNvPr id="67597" name="Group 17">
              <a:extLst>
                <a:ext uri="{FF2B5EF4-FFF2-40B4-BE49-F238E27FC236}">
                  <a16:creationId xmlns:a16="http://schemas.microsoft.com/office/drawing/2014/main" id="{460DAC4A-1F3D-4471-B772-95C0307A69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82" y="2990"/>
              <a:ext cx="972" cy="454"/>
              <a:chOff x="729" y="3048"/>
              <a:chExt cx="972" cy="454"/>
            </a:xfrm>
          </p:grpSpPr>
          <p:sp>
            <p:nvSpPr>
              <p:cNvPr id="67609" name="Rectangle 14">
                <a:extLst>
                  <a:ext uri="{FF2B5EF4-FFF2-40B4-BE49-F238E27FC236}">
                    <a16:creationId xmlns:a16="http://schemas.microsoft.com/office/drawing/2014/main" id="{0D2B52F2-59E4-4C38-A03C-42221E13E8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9" y="3048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10" name="Rectangle 15">
                <a:extLst>
                  <a:ext uri="{FF2B5EF4-FFF2-40B4-BE49-F238E27FC236}">
                    <a16:creationId xmlns:a16="http://schemas.microsoft.com/office/drawing/2014/main" id="{219F2CFD-1D05-4066-A269-8AA215098E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5" y="3184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11" name="Rectangle 16">
                <a:extLst>
                  <a:ext uri="{FF2B5EF4-FFF2-40B4-BE49-F238E27FC236}">
                    <a16:creationId xmlns:a16="http://schemas.microsoft.com/office/drawing/2014/main" id="{70079050-C7F0-4AC7-A18E-096B02BE57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1" y="3320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r>
                  <a:rPr kumimoji="0" lang="en-US" altLang="en-US" sz="1400">
                    <a:latin typeface="Helvetica" panose="020B0604020202020204" pitchFamily="34" charset="0"/>
                  </a:rPr>
                  <a:t>Key-A</a:t>
                </a:r>
              </a:p>
            </p:txBody>
          </p:sp>
        </p:grpSp>
        <p:grpSp>
          <p:nvGrpSpPr>
            <p:cNvPr id="67598" name="Group 18">
              <a:extLst>
                <a:ext uri="{FF2B5EF4-FFF2-40B4-BE49-F238E27FC236}">
                  <a16:creationId xmlns:a16="http://schemas.microsoft.com/office/drawing/2014/main" id="{B2AEA5A0-A326-4433-A809-22B0C9F2572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21" y="3024"/>
              <a:ext cx="972" cy="454"/>
              <a:chOff x="729" y="3048"/>
              <a:chExt cx="972" cy="454"/>
            </a:xfrm>
          </p:grpSpPr>
          <p:sp>
            <p:nvSpPr>
              <p:cNvPr id="67606" name="Rectangle 19">
                <a:extLst>
                  <a:ext uri="{FF2B5EF4-FFF2-40B4-BE49-F238E27FC236}">
                    <a16:creationId xmlns:a16="http://schemas.microsoft.com/office/drawing/2014/main" id="{D062FEDC-27EC-4715-9036-6913C371D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9" y="3048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07" name="Rectangle 20">
                <a:extLst>
                  <a:ext uri="{FF2B5EF4-FFF2-40B4-BE49-F238E27FC236}">
                    <a16:creationId xmlns:a16="http://schemas.microsoft.com/office/drawing/2014/main" id="{6F063389-3FC5-4E29-9594-EF6B4623C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5" y="3184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08" name="Rectangle 21">
                <a:extLst>
                  <a:ext uri="{FF2B5EF4-FFF2-40B4-BE49-F238E27FC236}">
                    <a16:creationId xmlns:a16="http://schemas.microsoft.com/office/drawing/2014/main" id="{71D08C0A-E6EB-4801-8DC5-E2C968A5C2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1" y="3320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r>
                  <a:rPr kumimoji="0" lang="en-US" altLang="en-US" sz="1400">
                    <a:latin typeface="Helvetica" panose="020B0604020202020204" pitchFamily="34" charset="0"/>
                  </a:rPr>
                  <a:t>Key-A</a:t>
                </a:r>
              </a:p>
            </p:txBody>
          </p:sp>
        </p:grpSp>
        <p:grpSp>
          <p:nvGrpSpPr>
            <p:cNvPr id="67599" name="Group 22">
              <a:extLst>
                <a:ext uri="{FF2B5EF4-FFF2-40B4-BE49-F238E27FC236}">
                  <a16:creationId xmlns:a16="http://schemas.microsoft.com/office/drawing/2014/main" id="{B5EE3854-667F-445C-92A4-1A57BBDF50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16" y="3007"/>
              <a:ext cx="972" cy="454"/>
              <a:chOff x="729" y="3048"/>
              <a:chExt cx="972" cy="454"/>
            </a:xfrm>
          </p:grpSpPr>
          <p:sp>
            <p:nvSpPr>
              <p:cNvPr id="67603" name="Rectangle 23">
                <a:extLst>
                  <a:ext uri="{FF2B5EF4-FFF2-40B4-BE49-F238E27FC236}">
                    <a16:creationId xmlns:a16="http://schemas.microsoft.com/office/drawing/2014/main" id="{8087CE81-1FC6-4806-9127-A8593C1CFA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9" y="3048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04" name="Rectangle 24">
                <a:extLst>
                  <a:ext uri="{FF2B5EF4-FFF2-40B4-BE49-F238E27FC236}">
                    <a16:creationId xmlns:a16="http://schemas.microsoft.com/office/drawing/2014/main" id="{627248D0-A6F4-4ADA-870B-CFCD69D130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5" y="3184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05" name="Rectangle 25">
                <a:extLst>
                  <a:ext uri="{FF2B5EF4-FFF2-40B4-BE49-F238E27FC236}">
                    <a16:creationId xmlns:a16="http://schemas.microsoft.com/office/drawing/2014/main" id="{29B2FDEE-3831-4CD3-805F-675ED345B2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1" y="3320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r>
                  <a:rPr kumimoji="0" lang="en-US" altLang="en-US" sz="1400">
                    <a:latin typeface="Helvetica" panose="020B0604020202020204" pitchFamily="34" charset="0"/>
                  </a:rPr>
                  <a:t>key-A</a:t>
                </a:r>
              </a:p>
            </p:txBody>
          </p:sp>
        </p:grpSp>
        <p:sp>
          <p:nvSpPr>
            <p:cNvPr id="67600" name="Line 28">
              <a:extLst>
                <a:ext uri="{FF2B5EF4-FFF2-40B4-BE49-F238E27FC236}">
                  <a16:creationId xmlns:a16="http://schemas.microsoft.com/office/drawing/2014/main" id="{BA6C1DCC-6A11-429C-BA44-68B8E2E942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611" y="2895"/>
              <a:ext cx="30" cy="357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67601" name="Line 29">
              <a:extLst>
                <a:ext uri="{FF2B5EF4-FFF2-40B4-BE49-F238E27FC236}">
                  <a16:creationId xmlns:a16="http://schemas.microsoft.com/office/drawing/2014/main" id="{BB8117EB-A6F5-42D5-BB78-3CAB56E968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39" y="2902"/>
              <a:ext cx="205" cy="394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67602" name="Line 30">
              <a:extLst>
                <a:ext uri="{FF2B5EF4-FFF2-40B4-BE49-F238E27FC236}">
                  <a16:creationId xmlns:a16="http://schemas.microsoft.com/office/drawing/2014/main" id="{BB040A02-DBE2-4653-A4CA-6CA290F962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89" y="2851"/>
              <a:ext cx="693" cy="401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1451886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DA12E4D8-E302-40A5-902A-84A47A050F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34938" y="225425"/>
            <a:ext cx="914241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0000FF"/>
                </a:solidFill>
                <a:latin typeface="Helvetica" panose="020B0604020202020204" pitchFamily="34" charset="0"/>
              </a:rPr>
              <a:t>Granularity Of Locks</a:t>
            </a:r>
            <a:br>
              <a:rPr lang="en-US" altLang="en-US" sz="2400" dirty="0">
                <a:solidFill>
                  <a:srgbClr val="0000FF"/>
                </a:solidFill>
                <a:latin typeface="Helvetica" panose="020B0604020202020204" pitchFamily="34" charset="0"/>
              </a:rPr>
            </a:br>
            <a:endParaRPr lang="en-US" altLang="en-US" sz="2400" dirty="0">
              <a:solidFill>
                <a:srgbClr val="0000FF"/>
              </a:solidFill>
              <a:latin typeface="Helvetica" panose="020B0604020202020204" pitchFamily="34" charset="0"/>
            </a:endParaRPr>
          </a:p>
        </p:txBody>
      </p:sp>
      <p:sp>
        <p:nvSpPr>
          <p:cNvPr id="67588" name="Rectangle 5">
            <a:extLst>
              <a:ext uri="{FF2B5EF4-FFF2-40B4-BE49-F238E27FC236}">
                <a16:creationId xmlns:a16="http://schemas.microsoft.com/office/drawing/2014/main" id="{CA5C8CAF-44ED-4BD1-B875-C2066F34B0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588" y="1258888"/>
            <a:ext cx="8761412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buFontTx/>
              <a:buNone/>
            </a:pPr>
            <a:r>
              <a:rPr lang="en-US" altLang="en-US" dirty="0">
                <a:latin typeface="Helvetica" panose="020B0604020202020204" pitchFamily="34" charset="0"/>
              </a:rPr>
              <a:t>Example of predicates</a:t>
            </a:r>
          </a:p>
          <a:p>
            <a:pPr>
              <a:buFontTx/>
              <a:buNone/>
            </a:pPr>
            <a:r>
              <a:rPr lang="en-US" altLang="en-US" dirty="0">
                <a:latin typeface="Helvetica" panose="020B0604020202020204" pitchFamily="34" charset="0"/>
              </a:rPr>
              <a:t>	Pick a set of column values (predicates).</a:t>
            </a:r>
          </a:p>
          <a:p>
            <a:pPr>
              <a:buFontTx/>
              <a:buNone/>
            </a:pPr>
            <a:r>
              <a:rPr lang="en-US" altLang="en-US" dirty="0">
                <a:latin typeface="Helvetica" panose="020B0604020202020204" pitchFamily="34" charset="0"/>
              </a:rPr>
              <a:t>	They form a graph/tree structure.</a:t>
            </a:r>
          </a:p>
          <a:p>
            <a:pPr>
              <a:buFontTx/>
              <a:buNone/>
            </a:pPr>
            <a:r>
              <a:rPr lang="en-US" altLang="en-US" dirty="0">
                <a:latin typeface="Helvetica" panose="020B0604020202020204" pitchFamily="34" charset="0"/>
              </a:rPr>
              <a:t>	</a:t>
            </a:r>
            <a:endParaRPr lang="en-US" altLang="en-US" sz="2400" b="1" dirty="0">
              <a:latin typeface="Helvetica" panose="020B0604020202020204" pitchFamily="34" charset="0"/>
            </a:endParaRPr>
          </a:p>
          <a:p>
            <a:pPr>
              <a:buFontTx/>
              <a:buNone/>
            </a:pPr>
            <a:r>
              <a:rPr lang="en-US" altLang="en-US" sz="2400" b="1" dirty="0">
                <a:latin typeface="Helvetica" panose="020B0604020202020204" pitchFamily="34" charset="0"/>
              </a:rPr>
              <a:t>	Simple example:</a:t>
            </a:r>
          </a:p>
          <a:p>
            <a:pPr>
              <a:buFontTx/>
              <a:buNone/>
            </a:pPr>
            <a:endParaRPr lang="en-US" altLang="en-US" sz="2400" b="1" dirty="0">
              <a:latin typeface="Helvetica" panose="020B0604020202020204" pitchFamily="34" charset="0"/>
            </a:endParaRPr>
          </a:p>
        </p:txBody>
      </p:sp>
      <p:grpSp>
        <p:nvGrpSpPr>
          <p:cNvPr id="67589" name="Group 32">
            <a:extLst>
              <a:ext uri="{FF2B5EF4-FFF2-40B4-BE49-F238E27FC236}">
                <a16:creationId xmlns:a16="http://schemas.microsoft.com/office/drawing/2014/main" id="{5A415DF0-C0D1-4B32-8D37-CD1D79E78615}"/>
              </a:ext>
            </a:extLst>
          </p:cNvPr>
          <p:cNvGrpSpPr>
            <a:grpSpLocks/>
          </p:cNvGrpSpPr>
          <p:nvPr/>
        </p:nvGrpSpPr>
        <p:grpSpPr bwMode="auto">
          <a:xfrm>
            <a:off x="2439988" y="3452813"/>
            <a:ext cx="6359525" cy="2128837"/>
            <a:chOff x="882" y="2137"/>
            <a:chExt cx="4006" cy="1341"/>
          </a:xfrm>
        </p:grpSpPr>
        <p:sp>
          <p:nvSpPr>
            <p:cNvPr id="67590" name="Text Box 6">
              <a:extLst>
                <a:ext uri="{FF2B5EF4-FFF2-40B4-BE49-F238E27FC236}">
                  <a16:creationId xmlns:a16="http://schemas.microsoft.com/office/drawing/2014/main" id="{D3A3D4D0-6372-48F7-ACAA-F2920290BA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34" y="2137"/>
              <a:ext cx="999" cy="194"/>
            </a:xfrm>
            <a:prstGeom prst="rect">
              <a:avLst/>
            </a:prstGeom>
            <a:noFill/>
            <a:ln w="28575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 algn="ctr">
                <a:spcBef>
                  <a:spcPct val="50000"/>
                </a:spcBef>
                <a:buFontTx/>
                <a:buNone/>
              </a:pPr>
              <a:r>
                <a:rPr kumimoji="0" lang="en-US" altLang="en-US" sz="1400" dirty="0">
                  <a:latin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67591" name="Text Box 7">
              <a:extLst>
                <a:ext uri="{FF2B5EF4-FFF2-40B4-BE49-F238E27FC236}">
                  <a16:creationId xmlns:a16="http://schemas.microsoft.com/office/drawing/2014/main" id="{2A050DA4-B26D-4A5B-9EF2-E785346928E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59" y="2645"/>
              <a:ext cx="700" cy="194"/>
            </a:xfrm>
            <a:prstGeom prst="rect">
              <a:avLst/>
            </a:prstGeom>
            <a:noFill/>
            <a:ln w="19050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kumimoji="0" lang="en-US" altLang="en-US" sz="1400" dirty="0">
                  <a:latin typeface="Helvetica" panose="020B0604020202020204" pitchFamily="34" charset="0"/>
                </a:rPr>
                <a:t>Melbourne</a:t>
              </a:r>
            </a:p>
          </p:txBody>
        </p:sp>
        <p:sp>
          <p:nvSpPr>
            <p:cNvPr id="67592" name="Text Box 8">
              <a:extLst>
                <a:ext uri="{FF2B5EF4-FFF2-40B4-BE49-F238E27FC236}">
                  <a16:creationId xmlns:a16="http://schemas.microsoft.com/office/drawing/2014/main" id="{CB1C55D7-03EC-4864-9A13-74508DF2DB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48" y="2608"/>
              <a:ext cx="700" cy="194"/>
            </a:xfrm>
            <a:prstGeom prst="rect">
              <a:avLst/>
            </a:prstGeom>
            <a:noFill/>
            <a:ln w="19050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kumimoji="0" lang="en-US" altLang="en-US" sz="1400" dirty="0">
                  <a:latin typeface="Helvetica" panose="020B0604020202020204" pitchFamily="34" charset="0"/>
                </a:rPr>
                <a:t>Brisbane</a:t>
              </a:r>
            </a:p>
          </p:txBody>
        </p:sp>
        <p:sp>
          <p:nvSpPr>
            <p:cNvPr id="67593" name="Text Box 9">
              <a:extLst>
                <a:ext uri="{FF2B5EF4-FFF2-40B4-BE49-F238E27FC236}">
                  <a16:creationId xmlns:a16="http://schemas.microsoft.com/office/drawing/2014/main" id="{5631BAD4-D50F-4C97-844F-848B770224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77" y="2628"/>
              <a:ext cx="700" cy="194"/>
            </a:xfrm>
            <a:prstGeom prst="rect">
              <a:avLst/>
            </a:prstGeom>
            <a:noFill/>
            <a:ln w="19050" cap="sq">
              <a:solidFill>
                <a:srgbClr val="000000"/>
              </a:solidFill>
              <a:miter lim="800000"/>
              <a:headEnd type="none" w="sm" len="sm"/>
              <a:tailEnd type="none" w="sm" len="sm"/>
            </a:ln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kumimoji="1" sz="28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Char char="–"/>
                <a:defRPr kumimoji="1" sz="24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Char char="•"/>
                <a:defRPr kumimoji="1" sz="2400">
                  <a:solidFill>
                    <a:srgbClr val="000000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Char char="–"/>
                <a:defRPr kumimoji="1" sz="2000" b="1">
                  <a:solidFill>
                    <a:srgbClr val="000099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•"/>
                <a:defRPr kumimoji="1" sz="2000" b="1">
                  <a:solidFill>
                    <a:schemeClr val="tx1"/>
                  </a:solidFill>
                  <a:latin typeface="Times New Roman" panose="02020603050405020304" pitchFamily="18" charset="0"/>
                  <a:ea typeface="MS PGothic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kumimoji="0" lang="en-US" altLang="en-US" sz="1400" dirty="0">
                  <a:latin typeface="Helvetica" panose="020B0604020202020204" pitchFamily="34" charset="0"/>
                </a:rPr>
                <a:t>Sydney</a:t>
              </a:r>
            </a:p>
          </p:txBody>
        </p:sp>
        <p:sp>
          <p:nvSpPr>
            <p:cNvPr id="67594" name="Line 11">
              <a:extLst>
                <a:ext uri="{FF2B5EF4-FFF2-40B4-BE49-F238E27FC236}">
                  <a16:creationId xmlns:a16="http://schemas.microsoft.com/office/drawing/2014/main" id="{AAE541FC-EC36-45B1-9913-5B3002C43C1A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757" y="2384"/>
              <a:ext cx="809" cy="240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67595" name="Line 12">
              <a:extLst>
                <a:ext uri="{FF2B5EF4-FFF2-40B4-BE49-F238E27FC236}">
                  <a16:creationId xmlns:a16="http://schemas.microsoft.com/office/drawing/2014/main" id="{1CC73A97-ACF7-4B91-A49E-DD6F51FC344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66" y="2399"/>
              <a:ext cx="117" cy="226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67596" name="Line 13">
              <a:extLst>
                <a:ext uri="{FF2B5EF4-FFF2-40B4-BE49-F238E27FC236}">
                  <a16:creationId xmlns:a16="http://schemas.microsoft.com/office/drawing/2014/main" id="{1B10B9B1-762F-4A5B-A0DD-5A50A54A7AA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559" y="2391"/>
              <a:ext cx="904" cy="197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  <p:grpSp>
          <p:nvGrpSpPr>
            <p:cNvPr id="67597" name="Group 17">
              <a:extLst>
                <a:ext uri="{FF2B5EF4-FFF2-40B4-BE49-F238E27FC236}">
                  <a16:creationId xmlns:a16="http://schemas.microsoft.com/office/drawing/2014/main" id="{460DAC4A-1F3D-4471-B772-95C0307A69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82" y="2990"/>
              <a:ext cx="972" cy="454"/>
              <a:chOff x="729" y="3048"/>
              <a:chExt cx="972" cy="454"/>
            </a:xfrm>
          </p:grpSpPr>
          <p:sp>
            <p:nvSpPr>
              <p:cNvPr id="67609" name="Rectangle 14">
                <a:extLst>
                  <a:ext uri="{FF2B5EF4-FFF2-40B4-BE49-F238E27FC236}">
                    <a16:creationId xmlns:a16="http://schemas.microsoft.com/office/drawing/2014/main" id="{0D2B52F2-59E4-4C38-A03C-42221E13E8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9" y="3048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10" name="Rectangle 15">
                <a:extLst>
                  <a:ext uri="{FF2B5EF4-FFF2-40B4-BE49-F238E27FC236}">
                    <a16:creationId xmlns:a16="http://schemas.microsoft.com/office/drawing/2014/main" id="{219F2CFD-1D05-4066-A269-8AA215098E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5" y="3184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11" name="Rectangle 16">
                <a:extLst>
                  <a:ext uri="{FF2B5EF4-FFF2-40B4-BE49-F238E27FC236}">
                    <a16:creationId xmlns:a16="http://schemas.microsoft.com/office/drawing/2014/main" id="{70079050-C7F0-4AC7-A18E-096B02BE57B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1" y="3320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r>
                  <a:rPr kumimoji="0" lang="en-US" altLang="en-US" sz="1400" dirty="0">
                    <a:latin typeface="Helvetica" panose="020B0604020202020204" pitchFamily="34" charset="0"/>
                  </a:rPr>
                  <a:t>Parkville</a:t>
                </a:r>
              </a:p>
            </p:txBody>
          </p:sp>
        </p:grpSp>
        <p:grpSp>
          <p:nvGrpSpPr>
            <p:cNvPr id="67598" name="Group 18">
              <a:extLst>
                <a:ext uri="{FF2B5EF4-FFF2-40B4-BE49-F238E27FC236}">
                  <a16:creationId xmlns:a16="http://schemas.microsoft.com/office/drawing/2014/main" id="{B2AEA5A0-A326-4433-A809-22B0C9F2572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21" y="3024"/>
              <a:ext cx="972" cy="454"/>
              <a:chOff x="729" y="3048"/>
              <a:chExt cx="972" cy="454"/>
            </a:xfrm>
          </p:grpSpPr>
          <p:sp>
            <p:nvSpPr>
              <p:cNvPr id="67606" name="Rectangle 19">
                <a:extLst>
                  <a:ext uri="{FF2B5EF4-FFF2-40B4-BE49-F238E27FC236}">
                    <a16:creationId xmlns:a16="http://schemas.microsoft.com/office/drawing/2014/main" id="{D062FEDC-27EC-4715-9036-6913C371DF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9" y="3048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07" name="Rectangle 20">
                <a:extLst>
                  <a:ext uri="{FF2B5EF4-FFF2-40B4-BE49-F238E27FC236}">
                    <a16:creationId xmlns:a16="http://schemas.microsoft.com/office/drawing/2014/main" id="{6F063389-3FC5-4E29-9594-EF6B4623C7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5" y="3184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08" name="Rectangle 21">
                <a:extLst>
                  <a:ext uri="{FF2B5EF4-FFF2-40B4-BE49-F238E27FC236}">
                    <a16:creationId xmlns:a16="http://schemas.microsoft.com/office/drawing/2014/main" id="{71D08C0A-E6EB-4801-8DC5-E2C968A5C2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1" y="3320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kumimoji="0" lang="en-US" altLang="en-US" sz="1400" dirty="0">
                  <a:latin typeface="Helvetica" panose="020B0604020202020204" pitchFamily="34" charset="0"/>
                </a:endParaRPr>
              </a:p>
            </p:txBody>
          </p:sp>
        </p:grpSp>
        <p:grpSp>
          <p:nvGrpSpPr>
            <p:cNvPr id="67599" name="Group 22">
              <a:extLst>
                <a:ext uri="{FF2B5EF4-FFF2-40B4-BE49-F238E27FC236}">
                  <a16:creationId xmlns:a16="http://schemas.microsoft.com/office/drawing/2014/main" id="{B5EE3854-667F-445C-92A4-1A57BBDF503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16" y="3007"/>
              <a:ext cx="972" cy="454"/>
              <a:chOff x="729" y="3048"/>
              <a:chExt cx="972" cy="454"/>
            </a:xfrm>
          </p:grpSpPr>
          <p:sp>
            <p:nvSpPr>
              <p:cNvPr id="67603" name="Rectangle 23">
                <a:extLst>
                  <a:ext uri="{FF2B5EF4-FFF2-40B4-BE49-F238E27FC236}">
                    <a16:creationId xmlns:a16="http://schemas.microsoft.com/office/drawing/2014/main" id="{8087CE81-1FC6-4806-9127-A8593C1CFA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9" y="3048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04" name="Rectangle 24">
                <a:extLst>
                  <a:ext uri="{FF2B5EF4-FFF2-40B4-BE49-F238E27FC236}">
                    <a16:creationId xmlns:a16="http://schemas.microsoft.com/office/drawing/2014/main" id="{627248D0-A6F4-4ADA-870B-CFCD69D130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5" y="3184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endParaRPr lang="en-AU" altLang="en-US" sz="1800">
                  <a:latin typeface="Helvetica" panose="020B0604020202020204" pitchFamily="34" charset="0"/>
                </a:endParaRPr>
              </a:p>
            </p:txBody>
          </p:sp>
          <p:sp>
            <p:nvSpPr>
              <p:cNvPr id="67605" name="Rectangle 25">
                <a:extLst>
                  <a:ext uri="{FF2B5EF4-FFF2-40B4-BE49-F238E27FC236}">
                    <a16:creationId xmlns:a16="http://schemas.microsoft.com/office/drawing/2014/main" id="{29B2FDEE-3831-4CD3-805F-675ED345B2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1" y="3320"/>
                <a:ext cx="700" cy="182"/>
              </a:xfrm>
              <a:prstGeom prst="rect">
                <a:avLst/>
              </a:prstGeom>
              <a:noFill/>
              <a:ln w="1905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kumimoji="1" sz="28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kumimoji="1" sz="24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kumimoji="1" sz="2400">
                    <a:solidFill>
                      <a:srgbClr val="000000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kumimoji="1" sz="2000" b="1">
                    <a:solidFill>
                      <a:srgbClr val="000099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•"/>
                  <a:defRPr kumimoji="1" sz="2000" b="1">
                    <a:solidFill>
                      <a:schemeClr val="tx1"/>
                    </a:solidFill>
                    <a:latin typeface="Times New Roman" panose="02020603050405020304" pitchFamily="18" charset="0"/>
                    <a:ea typeface="MS PGothic" panose="020B0600070205080204" pitchFamily="34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FontTx/>
                  <a:buNone/>
                </a:pPr>
                <a:endParaRPr kumimoji="0" lang="en-US" altLang="en-US" sz="1400" dirty="0">
                  <a:latin typeface="Helvetica" panose="020B0604020202020204" pitchFamily="34" charset="0"/>
                </a:endParaRPr>
              </a:p>
            </p:txBody>
          </p:sp>
        </p:grpSp>
        <p:sp>
          <p:nvSpPr>
            <p:cNvPr id="67600" name="Line 28">
              <a:extLst>
                <a:ext uri="{FF2B5EF4-FFF2-40B4-BE49-F238E27FC236}">
                  <a16:creationId xmlns:a16="http://schemas.microsoft.com/office/drawing/2014/main" id="{BA6C1DCC-6A11-429C-BA44-68B8E2E9427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611" y="2895"/>
              <a:ext cx="30" cy="357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67601" name="Line 29">
              <a:extLst>
                <a:ext uri="{FF2B5EF4-FFF2-40B4-BE49-F238E27FC236}">
                  <a16:creationId xmlns:a16="http://schemas.microsoft.com/office/drawing/2014/main" id="{BB8117EB-A6F5-42D5-BB78-3CAB56E968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39" y="2902"/>
              <a:ext cx="205" cy="394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  <p:sp>
          <p:nvSpPr>
            <p:cNvPr id="67602" name="Line 30">
              <a:extLst>
                <a:ext uri="{FF2B5EF4-FFF2-40B4-BE49-F238E27FC236}">
                  <a16:creationId xmlns:a16="http://schemas.microsoft.com/office/drawing/2014/main" id="{BB040A02-DBE2-4653-A4CA-6CA290F962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689" y="2851"/>
              <a:ext cx="693" cy="401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round/>
              <a:headEnd type="none" w="sm" len="sm"/>
              <a:tailEnd type="triangl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AU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23D7D15-CE25-7240-8B24-87184C0D851A}"/>
              </a:ext>
            </a:extLst>
          </p:cNvPr>
          <p:cNvSpPr txBox="1"/>
          <p:nvPr/>
        </p:nvSpPr>
        <p:spPr>
          <a:xfrm>
            <a:off x="1064864" y="4225925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Cities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4E3AC77-7C6C-CB45-B3AB-452C63A37C31}"/>
              </a:ext>
            </a:extLst>
          </p:cNvPr>
          <p:cNvSpPr txBox="1"/>
          <p:nvPr/>
        </p:nvSpPr>
        <p:spPr>
          <a:xfrm>
            <a:off x="1039114" y="4806950"/>
            <a:ext cx="946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Suburbs</a:t>
            </a:r>
          </a:p>
        </p:txBody>
      </p:sp>
      <p:sp>
        <p:nvSpPr>
          <p:cNvPr id="30" name="Line 28">
            <a:extLst>
              <a:ext uri="{FF2B5EF4-FFF2-40B4-BE49-F238E27FC236}">
                <a16:creationId xmlns:a16="http://schemas.microsoft.com/office/drawing/2014/main" id="{E56014AC-F09D-054C-BAD0-814BF84AC56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287209" y="5534528"/>
            <a:ext cx="123547" cy="448759"/>
          </a:xfrm>
          <a:prstGeom prst="line">
            <a:avLst/>
          </a:prstGeom>
          <a:noFill/>
          <a:ln w="12700" cap="sq">
            <a:solidFill>
              <a:srgbClr val="00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E7E0BCF-07E7-994A-B7ED-E8277C12B71E}"/>
              </a:ext>
            </a:extLst>
          </p:cNvPr>
          <p:cNvSpPr txBox="1"/>
          <p:nvPr/>
        </p:nvSpPr>
        <p:spPr>
          <a:xfrm>
            <a:off x="888357" y="5750166"/>
            <a:ext cx="1346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Customer ID</a:t>
            </a:r>
          </a:p>
        </p:txBody>
      </p:sp>
      <p:sp>
        <p:nvSpPr>
          <p:cNvPr id="33" name="Rectangle 16">
            <a:extLst>
              <a:ext uri="{FF2B5EF4-FFF2-40B4-BE49-F238E27FC236}">
                <a16:creationId xmlns:a16="http://schemas.microsoft.com/office/drawing/2014/main" id="{50FC87A3-1E1A-CF4B-BCBD-EF0C23CFE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33651" y="5967413"/>
            <a:ext cx="1111250" cy="288925"/>
          </a:xfrm>
          <a:prstGeom prst="rect">
            <a:avLst/>
          </a:prstGeom>
          <a:noFill/>
          <a:ln w="19050" cap="sq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kumimoji="0" lang="en-US" altLang="en-US" sz="1400" dirty="0">
              <a:latin typeface="Helvetica" panose="020B0604020202020204" pitchFamily="34" charset="0"/>
            </a:endParaRPr>
          </a:p>
        </p:txBody>
      </p:sp>
      <p:sp>
        <p:nvSpPr>
          <p:cNvPr id="34" name="Rectangle 16">
            <a:extLst>
              <a:ext uri="{FF2B5EF4-FFF2-40B4-BE49-F238E27FC236}">
                <a16:creationId xmlns:a16="http://schemas.microsoft.com/office/drawing/2014/main" id="{D1E8C422-A753-9E42-817D-033211CEF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6051" y="6119813"/>
            <a:ext cx="1111250" cy="288925"/>
          </a:xfrm>
          <a:prstGeom prst="rect">
            <a:avLst/>
          </a:prstGeom>
          <a:noFill/>
          <a:ln w="19050" cap="sq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kumimoji="0" lang="en-US" altLang="en-US" sz="1400" dirty="0">
              <a:latin typeface="Helvetica" panose="020B0604020202020204" pitchFamily="34" charset="0"/>
            </a:endParaRPr>
          </a:p>
        </p:txBody>
      </p:sp>
      <p:sp>
        <p:nvSpPr>
          <p:cNvPr id="35" name="Rectangle 16">
            <a:extLst>
              <a:ext uri="{FF2B5EF4-FFF2-40B4-BE49-F238E27FC236}">
                <a16:creationId xmlns:a16="http://schemas.microsoft.com/office/drawing/2014/main" id="{E8CABCB1-D175-664E-9137-EA1BFA9BAE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8451" y="6346355"/>
            <a:ext cx="1111250" cy="288925"/>
          </a:xfrm>
          <a:prstGeom prst="rect">
            <a:avLst/>
          </a:prstGeom>
          <a:noFill/>
          <a:ln w="19050" cap="sq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kumimoji="0" lang="en-US" altLang="en-US" sz="1400" dirty="0">
                <a:latin typeface="Helvetica" panose="020B0604020202020204" pitchFamily="34" charset="0"/>
              </a:rPr>
              <a:t>123</a:t>
            </a:r>
          </a:p>
        </p:txBody>
      </p:sp>
      <p:sp>
        <p:nvSpPr>
          <p:cNvPr id="36" name="Rectangle 16">
            <a:extLst>
              <a:ext uri="{FF2B5EF4-FFF2-40B4-BE49-F238E27FC236}">
                <a16:creationId xmlns:a16="http://schemas.microsoft.com/office/drawing/2014/main" id="{EE075886-DABC-C044-91F7-5DED0B34DB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8182" y="6058985"/>
            <a:ext cx="1111250" cy="288925"/>
          </a:xfrm>
          <a:prstGeom prst="rect">
            <a:avLst/>
          </a:prstGeom>
          <a:noFill/>
          <a:ln w="19050" cap="sq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kumimoji="0" lang="en-US" altLang="en-US" sz="1400" dirty="0">
              <a:latin typeface="Helvetica" panose="020B0604020202020204" pitchFamily="34" charset="0"/>
            </a:endParaRPr>
          </a:p>
        </p:txBody>
      </p:sp>
      <p:sp>
        <p:nvSpPr>
          <p:cNvPr id="37" name="Rectangle 16">
            <a:extLst>
              <a:ext uri="{FF2B5EF4-FFF2-40B4-BE49-F238E27FC236}">
                <a16:creationId xmlns:a16="http://schemas.microsoft.com/office/drawing/2014/main" id="{F3BCA90F-A5FC-B940-97DD-1254EE35D0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0582" y="6211385"/>
            <a:ext cx="1111250" cy="288925"/>
          </a:xfrm>
          <a:prstGeom prst="rect">
            <a:avLst/>
          </a:prstGeom>
          <a:noFill/>
          <a:ln w="19050" cap="sq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kumimoji="0" lang="en-US" altLang="en-US" sz="1400" dirty="0">
              <a:latin typeface="Helvetica" panose="020B0604020202020204" pitchFamily="34" charset="0"/>
            </a:endParaRPr>
          </a:p>
        </p:txBody>
      </p:sp>
      <p:sp>
        <p:nvSpPr>
          <p:cNvPr id="38" name="Rectangle 16">
            <a:extLst>
              <a:ext uri="{FF2B5EF4-FFF2-40B4-BE49-F238E27FC236}">
                <a16:creationId xmlns:a16="http://schemas.microsoft.com/office/drawing/2014/main" id="{14F414F6-311A-8742-A0F1-D8DD541CC0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2982" y="6437927"/>
            <a:ext cx="1111250" cy="288925"/>
          </a:xfrm>
          <a:prstGeom prst="rect">
            <a:avLst/>
          </a:prstGeom>
          <a:noFill/>
          <a:ln w="19050" cap="sq">
            <a:solidFill>
              <a:srgbClr val="000000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kumimoji="1" sz="28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har char="–"/>
              <a:defRPr kumimoji="1" sz="24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har char="•"/>
              <a:defRPr kumimoji="1" sz="2400">
                <a:solidFill>
                  <a:srgbClr val="000000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har char="–"/>
              <a:defRPr kumimoji="1" sz="2000" b="1">
                <a:solidFill>
                  <a:srgbClr val="000099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kumimoji="1" sz="2000" b="1">
                <a:solidFill>
                  <a:schemeClr val="tx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kumimoji="0" lang="en-US" altLang="en-US" sz="1400" dirty="0">
              <a:latin typeface="Helvetica" panose="020B0604020202020204" pitchFamily="34" charset="0"/>
            </a:endParaRPr>
          </a:p>
        </p:txBody>
      </p:sp>
      <p:sp>
        <p:nvSpPr>
          <p:cNvPr id="39" name="Line 28">
            <a:extLst>
              <a:ext uri="{FF2B5EF4-FFF2-40B4-BE49-F238E27FC236}">
                <a16:creationId xmlns:a16="http://schemas.microsoft.com/office/drawing/2014/main" id="{CB7A8C85-459F-184F-ACAA-4E5FCA2A2FDB}"/>
              </a:ext>
            </a:extLst>
          </p:cNvPr>
          <p:cNvSpPr>
            <a:spLocks noChangeShapeType="1"/>
          </p:cNvSpPr>
          <p:nvPr/>
        </p:nvSpPr>
        <p:spPr bwMode="auto">
          <a:xfrm>
            <a:off x="3767138" y="5044574"/>
            <a:ext cx="858838" cy="998034"/>
          </a:xfrm>
          <a:prstGeom prst="line">
            <a:avLst/>
          </a:prstGeom>
          <a:noFill/>
          <a:ln w="12700" cap="sq">
            <a:solidFill>
              <a:srgbClr val="000000"/>
            </a:solidFill>
            <a:round/>
            <a:headEnd type="none" w="sm" len="sm"/>
            <a:tailEnd type="triangl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0185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B3B8B2B2-B24C-43F4-909C-A8E51047AB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/>
              <a:t>Granularity of locks</a:t>
            </a:r>
            <a:endParaRPr lang="en-US" altLang="en-US" dirty="0"/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9D971A8-A5F6-4583-9E2C-B8193FD405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582094"/>
            <a:ext cx="7772400" cy="2978150"/>
          </a:xfrm>
        </p:spPr>
        <p:txBody>
          <a:bodyPr/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Times" panose="02020603050405020304" pitchFamily="18" charset="0"/>
              </a:rPr>
              <a:t>Lock the whole DB – less conflicts, but poor performance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Times" panose="02020603050405020304" pitchFamily="18" charset="0"/>
              </a:rPr>
              <a:t>Lock at individual records level – more locks, better performance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altLang="en-US" dirty="0">
              <a:latin typeface="Times" panose="02020603050405020304" pitchFamily="18" charset="0"/>
            </a:endParaRPr>
          </a:p>
          <a:p>
            <a:pPr>
              <a:lnSpc>
                <a:spcPct val="90000"/>
              </a:lnSpc>
              <a:buFontTx/>
              <a:buNone/>
            </a:pPr>
            <a:endParaRPr lang="en-US" altLang="en-US" dirty="0">
              <a:latin typeface="Times" panose="02020603050405020304" pitchFamily="18" charset="0"/>
            </a:endParaRPr>
          </a:p>
          <a:p>
            <a:pPr>
              <a:lnSpc>
                <a:spcPct val="90000"/>
              </a:lnSpc>
              <a:buFontTx/>
              <a:buNone/>
            </a:pPr>
            <a:endParaRPr lang="en-US" altLang="en-US" b="1" dirty="0">
              <a:latin typeface="Times" panose="02020603050405020304" pitchFamily="18" charset="0"/>
            </a:endParaRPr>
          </a:p>
          <a:p>
            <a:pPr>
              <a:lnSpc>
                <a:spcPct val="90000"/>
              </a:lnSpc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09765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B3B8B2B2-B24C-43F4-909C-A8E51047AB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AU" altLang="en-US" dirty="0"/>
              <a:t>Granularity of locks</a:t>
            </a:r>
            <a:endParaRPr lang="en-US" altLang="en-US" dirty="0"/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D9D971A8-A5F6-4583-9E2C-B8193FD405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582094"/>
            <a:ext cx="7772400" cy="2978150"/>
          </a:xfrm>
        </p:spPr>
        <p:txBody>
          <a:bodyPr/>
          <a:lstStyle/>
          <a:p>
            <a:pPr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Times" panose="02020603050405020304" pitchFamily="18" charset="0"/>
              </a:rPr>
              <a:t>Lock the whole DB – less conflicts, but poor performance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Times" panose="02020603050405020304" pitchFamily="18" charset="0"/>
              </a:rPr>
              <a:t>Lock at individual records level – more locks, better performance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Times" panose="02020603050405020304" pitchFamily="18" charset="0"/>
              </a:rPr>
              <a:t>How can we allow both granularities?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Times" panose="02020603050405020304" pitchFamily="18" charset="0"/>
              </a:rPr>
              <a:t>Intention mode locks on coarse granules.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Times" panose="02020603050405020304" pitchFamily="18" charset="0"/>
              </a:rPr>
              <a:t>	+ granted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altLang="en-US" dirty="0">
                <a:latin typeface="Times" panose="02020603050405020304" pitchFamily="18" charset="0"/>
              </a:rPr>
              <a:t>	</a:t>
            </a:r>
            <a:r>
              <a:rPr lang="en-US" altLang="en-US" sz="3200" dirty="0">
                <a:latin typeface="Times" panose="02020603050405020304" pitchFamily="18" charset="0"/>
              </a:rPr>
              <a:t>- </a:t>
            </a:r>
            <a:r>
              <a:rPr lang="en-US" altLang="en-US" dirty="0">
                <a:latin typeface="Times" panose="02020603050405020304" pitchFamily="18" charset="0"/>
              </a:rPr>
              <a:t>delayed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altLang="en-US" dirty="0">
              <a:latin typeface="Times" panose="02020603050405020304" pitchFamily="18" charset="0"/>
            </a:endParaRPr>
          </a:p>
          <a:p>
            <a:pPr>
              <a:lnSpc>
                <a:spcPct val="90000"/>
              </a:lnSpc>
              <a:buFontTx/>
              <a:buNone/>
            </a:pPr>
            <a:endParaRPr lang="en-US" altLang="en-US" b="1" dirty="0">
              <a:latin typeface="Times" panose="02020603050405020304" pitchFamily="18" charset="0"/>
            </a:endParaRPr>
          </a:p>
          <a:p>
            <a:pPr>
              <a:lnSpc>
                <a:spcPct val="90000"/>
              </a:lnSpc>
            </a:pPr>
            <a:endParaRPr lang="en-US" alt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177DEED-12AD-447C-827C-347EBE205D82}"/>
              </a:ext>
            </a:extLst>
          </p:cNvPr>
          <p:cNvGraphicFramePr>
            <a:graphicFrameLocks noGrp="1"/>
          </p:cNvGraphicFramePr>
          <p:nvPr/>
        </p:nvGraphicFramePr>
        <p:xfrm>
          <a:off x="919163" y="4148138"/>
          <a:ext cx="7056437" cy="19446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13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13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13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09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8137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42109">
                <a:tc gridSpan="5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1" dirty="0">
                          <a:latin typeface="Times" charset="0"/>
                        </a:rPr>
                        <a:t>Compatibility Matrix</a:t>
                      </a:r>
                    </a:p>
                  </a:txBody>
                  <a:tcPr marL="91455" marR="91455" marT="41163" marB="41163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625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Mode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Free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I (I</a:t>
                      </a:r>
                      <a:r>
                        <a:rPr lang="en-US" sz="1600" dirty="0"/>
                        <a:t>ntent)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S (S</a:t>
                      </a:r>
                      <a:r>
                        <a:rPr lang="en-US" sz="1600" dirty="0"/>
                        <a:t>hare)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X (Exclusive)</a:t>
                      </a:r>
                    </a:p>
                  </a:txBody>
                  <a:tcPr marL="91455" marR="91455" marT="41163" marB="4116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109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I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+ (I)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+ (I)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- (S)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- (X)</a:t>
                      </a:r>
                    </a:p>
                  </a:txBody>
                  <a:tcPr marL="91455" marR="91455" marT="41163" marB="4116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109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S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+ (S)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- (I)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+ (S)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- (X)</a:t>
                      </a:r>
                    </a:p>
                  </a:txBody>
                  <a:tcPr marL="91455" marR="91455" marT="41163" marB="4116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2109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X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+ (X)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- (I)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- (S)</a:t>
                      </a:r>
                    </a:p>
                  </a:txBody>
                  <a:tcPr marL="91455" marR="91455" marT="41163" marB="411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- (X)</a:t>
                      </a:r>
                    </a:p>
                  </a:txBody>
                  <a:tcPr marL="91455" marR="91455" marT="41163" marB="41163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7461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8D84FE23-5DA7-4247-BEE4-094DFB922DB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67598" y="496717"/>
            <a:ext cx="7772400" cy="628650"/>
          </a:xfrm>
        </p:spPr>
        <p:txBody>
          <a:bodyPr/>
          <a:lstStyle/>
          <a:p>
            <a:r>
              <a:rPr lang="en-US" altLang="en-US" dirty="0">
                <a:latin typeface="Helvetica" panose="020B0604020202020204" pitchFamily="34" charset="0"/>
              </a:rPr>
              <a:t>Actual granular locks in practice</a:t>
            </a:r>
            <a:endParaRPr lang="en-AU" altLang="en-US" dirty="0">
              <a:latin typeface="Helvetica" panose="020B0604020202020204" pitchFamily="34" charset="0"/>
            </a:endParaRP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5E694511-E5F2-418A-8035-C8754447EE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sz="2400" dirty="0">
                <a:latin typeface="Helvetica" panose="020B0604020202020204" pitchFamily="34" charset="0"/>
              </a:rPr>
              <a:t>X	e</a:t>
            </a:r>
            <a:r>
              <a:rPr lang="en-US" altLang="en-US" sz="4400" dirty="0">
                <a:latin typeface="Helvetica" panose="020B0604020202020204" pitchFamily="34" charset="0"/>
              </a:rPr>
              <a:t>x</a:t>
            </a:r>
            <a:r>
              <a:rPr lang="en-US" altLang="en-US" sz="2400" dirty="0">
                <a:latin typeface="Helvetica" panose="020B0604020202020204" pitchFamily="34" charset="0"/>
              </a:rPr>
              <a:t>clusive lock</a:t>
            </a:r>
          </a:p>
          <a:p>
            <a:pPr>
              <a:lnSpc>
                <a:spcPct val="80000"/>
              </a:lnSpc>
            </a:pPr>
            <a:r>
              <a:rPr lang="en-US" altLang="en-US" sz="2400" dirty="0">
                <a:latin typeface="Helvetica" panose="020B0604020202020204" pitchFamily="34" charset="0"/>
              </a:rPr>
              <a:t>S	</a:t>
            </a:r>
            <a:r>
              <a:rPr lang="en-US" altLang="en-US" sz="4800" dirty="0">
                <a:latin typeface="Helvetica" panose="020B0604020202020204" pitchFamily="34" charset="0"/>
              </a:rPr>
              <a:t>s</a:t>
            </a:r>
            <a:r>
              <a:rPr lang="en-US" altLang="en-US" sz="2400" dirty="0">
                <a:latin typeface="Helvetica" panose="020B0604020202020204" pitchFamily="34" charset="0"/>
              </a:rPr>
              <a:t>hared lock</a:t>
            </a:r>
          </a:p>
          <a:p>
            <a:pPr>
              <a:lnSpc>
                <a:spcPct val="80000"/>
              </a:lnSpc>
            </a:pPr>
            <a:r>
              <a:rPr lang="en-US" altLang="en-US" sz="2400" dirty="0">
                <a:latin typeface="Helvetica" panose="020B0604020202020204" pitchFamily="34" charset="0"/>
              </a:rPr>
              <a:t>U	</a:t>
            </a:r>
            <a:r>
              <a:rPr lang="en-US" altLang="en-US" sz="4400" dirty="0">
                <a:latin typeface="Helvetica" panose="020B0604020202020204" pitchFamily="34" charset="0"/>
              </a:rPr>
              <a:t>u</a:t>
            </a:r>
            <a:r>
              <a:rPr lang="en-US" altLang="en-US" sz="2400" dirty="0">
                <a:latin typeface="Helvetica" panose="020B0604020202020204" pitchFamily="34" charset="0"/>
              </a:rPr>
              <a:t>pdate lock --  Intention to update in the future </a:t>
            </a:r>
          </a:p>
          <a:p>
            <a:pPr>
              <a:lnSpc>
                <a:spcPct val="80000"/>
              </a:lnSpc>
            </a:pPr>
            <a:r>
              <a:rPr lang="en-US" altLang="en-US" sz="2400" dirty="0">
                <a:latin typeface="Helvetica" panose="020B0604020202020204" pitchFamily="34" charset="0"/>
              </a:rPr>
              <a:t>IS	</a:t>
            </a:r>
            <a:r>
              <a:rPr lang="en-US" altLang="en-US" sz="3600" dirty="0">
                <a:latin typeface="Helvetica" panose="020B0604020202020204" pitchFamily="34" charset="0"/>
              </a:rPr>
              <a:t>I</a:t>
            </a:r>
            <a:r>
              <a:rPr lang="en-US" altLang="en-US" sz="2400" dirty="0">
                <a:latin typeface="Helvetica" panose="020B0604020202020204" pitchFamily="34" charset="0"/>
              </a:rPr>
              <a:t>ntent to set </a:t>
            </a:r>
            <a:r>
              <a:rPr lang="en-US" altLang="en-US" sz="5400" dirty="0">
                <a:latin typeface="Helvetica" panose="020B0604020202020204" pitchFamily="34" charset="0"/>
              </a:rPr>
              <a:t>s</a:t>
            </a:r>
            <a:r>
              <a:rPr lang="en-US" altLang="en-US" sz="2400" dirty="0">
                <a:latin typeface="Helvetica" panose="020B0604020202020204" pitchFamily="34" charset="0"/>
              </a:rPr>
              <a:t>hared locks at finer granularity</a:t>
            </a:r>
          </a:p>
          <a:p>
            <a:pPr>
              <a:lnSpc>
                <a:spcPct val="80000"/>
              </a:lnSpc>
            </a:pPr>
            <a:r>
              <a:rPr lang="en-US" altLang="en-US" sz="2400" dirty="0">
                <a:latin typeface="Helvetica" panose="020B0604020202020204" pitchFamily="34" charset="0"/>
              </a:rPr>
              <a:t>IX	</a:t>
            </a:r>
            <a:r>
              <a:rPr lang="en-US" altLang="en-US" sz="3600" dirty="0">
                <a:latin typeface="Helvetica" panose="020B0604020202020204" pitchFamily="34" charset="0"/>
              </a:rPr>
              <a:t>I</a:t>
            </a:r>
            <a:r>
              <a:rPr lang="en-US" altLang="en-US" sz="2400" dirty="0">
                <a:latin typeface="Helvetica" panose="020B0604020202020204" pitchFamily="34" charset="0"/>
              </a:rPr>
              <a:t>ntent to set shared or </a:t>
            </a:r>
            <a:r>
              <a:rPr lang="en-US" altLang="en-US" sz="2400" dirty="0" err="1">
                <a:latin typeface="Helvetica" panose="020B0604020202020204" pitchFamily="34" charset="0"/>
              </a:rPr>
              <a:t>e</a:t>
            </a:r>
            <a:r>
              <a:rPr lang="en-US" altLang="en-US" dirty="0" err="1">
                <a:latin typeface="Helvetica" panose="020B0604020202020204" pitchFamily="34" charset="0"/>
              </a:rPr>
              <a:t>X</a:t>
            </a:r>
            <a:r>
              <a:rPr lang="en-US" altLang="en-US" sz="2400" dirty="0" err="1">
                <a:latin typeface="Helvetica" panose="020B0604020202020204" pitchFamily="34" charset="0"/>
              </a:rPr>
              <a:t>clusive</a:t>
            </a:r>
            <a:r>
              <a:rPr lang="en-US" altLang="en-US" sz="2400" dirty="0">
                <a:latin typeface="Helvetica" panose="020B0604020202020204" pitchFamily="34" charset="0"/>
              </a:rPr>
              <a:t> locks at finer granularity</a:t>
            </a:r>
          </a:p>
          <a:p>
            <a:pPr>
              <a:lnSpc>
                <a:spcPct val="80000"/>
              </a:lnSpc>
            </a:pPr>
            <a:r>
              <a:rPr lang="en-US" altLang="en-US" sz="2400" dirty="0">
                <a:latin typeface="Helvetica" panose="020B0604020202020204" pitchFamily="34" charset="0"/>
              </a:rPr>
              <a:t>SIX a coarse granularity </a:t>
            </a:r>
            <a:r>
              <a:rPr lang="en-US" altLang="en-US" sz="4000" dirty="0">
                <a:latin typeface="Helvetica" panose="020B0604020202020204" pitchFamily="34" charset="0"/>
              </a:rPr>
              <a:t>s</a:t>
            </a:r>
            <a:r>
              <a:rPr lang="en-US" altLang="en-US" sz="2400" dirty="0">
                <a:latin typeface="Helvetica" panose="020B0604020202020204" pitchFamily="34" charset="0"/>
              </a:rPr>
              <a:t>hared lock with an </a:t>
            </a:r>
            <a:r>
              <a:rPr lang="en-US" altLang="en-US" dirty="0">
                <a:latin typeface="Helvetica" panose="020B0604020202020204" pitchFamily="34" charset="0"/>
              </a:rPr>
              <a:t>I</a:t>
            </a:r>
            <a:r>
              <a:rPr lang="en-US" altLang="en-US" sz="2400" dirty="0">
                <a:latin typeface="Helvetica" panose="020B0604020202020204" pitchFamily="34" charset="0"/>
              </a:rPr>
              <a:t>ntent to set finer granularity e</a:t>
            </a:r>
            <a:r>
              <a:rPr lang="en-US" altLang="en-US" sz="4400" dirty="0">
                <a:latin typeface="Helvetica" panose="020B0604020202020204" pitchFamily="34" charset="0"/>
              </a:rPr>
              <a:t>x</a:t>
            </a:r>
            <a:r>
              <a:rPr lang="en-US" altLang="en-US" sz="2400" dirty="0">
                <a:latin typeface="Helvetica" panose="020B0604020202020204" pitchFamily="34" charset="0"/>
              </a:rPr>
              <a:t>clusive locks</a:t>
            </a:r>
          </a:p>
          <a:p>
            <a:pPr>
              <a:lnSpc>
                <a:spcPct val="80000"/>
              </a:lnSpc>
            </a:pPr>
            <a:r>
              <a:rPr lang="en-AU" altLang="en-US" sz="1400" dirty="0">
                <a:latin typeface="Helvetica" panose="020B0604020202020204" pitchFamily="34" charset="0"/>
              </a:rPr>
              <a:t>Source: https://</a:t>
            </a:r>
            <a:r>
              <a:rPr lang="en-AU" altLang="en-US" sz="1400" dirty="0" err="1">
                <a:latin typeface="Helvetica" panose="020B0604020202020204" pitchFamily="34" charset="0"/>
              </a:rPr>
              <a:t>docs.microsoft.com</a:t>
            </a:r>
            <a:r>
              <a:rPr lang="en-AU" altLang="en-US" sz="1400" dirty="0">
                <a:latin typeface="Helvetica" panose="020B0604020202020204" pitchFamily="34" charset="0"/>
              </a:rPr>
              <a:t>/</a:t>
            </a:r>
            <a:r>
              <a:rPr lang="en-AU" altLang="en-US" sz="1400" dirty="0" err="1">
                <a:latin typeface="Helvetica" panose="020B0604020202020204" pitchFamily="34" charset="0"/>
              </a:rPr>
              <a:t>en</a:t>
            </a:r>
            <a:r>
              <a:rPr lang="en-AU" altLang="en-US" sz="1400" dirty="0">
                <a:latin typeface="Helvetica" panose="020B0604020202020204" pitchFamily="34" charset="0"/>
              </a:rPr>
              <a:t>-us/</a:t>
            </a:r>
            <a:r>
              <a:rPr lang="en-AU" altLang="en-US" sz="1400" dirty="0" err="1">
                <a:latin typeface="Helvetica" panose="020B0604020202020204" pitchFamily="34" charset="0"/>
              </a:rPr>
              <a:t>sql</a:t>
            </a:r>
            <a:r>
              <a:rPr lang="en-AU" altLang="en-US" sz="1400" dirty="0">
                <a:latin typeface="Helvetica" panose="020B0604020202020204" pitchFamily="34" charset="0"/>
              </a:rPr>
              <a:t>/relational-databases/</a:t>
            </a:r>
            <a:r>
              <a:rPr lang="en-AU" altLang="en-US" sz="1400" dirty="0" err="1">
                <a:latin typeface="Helvetica" panose="020B0604020202020204" pitchFamily="34" charset="0"/>
              </a:rPr>
              <a:t>sql-server-transaction-locking-and-row-versioning-guide?view</a:t>
            </a:r>
            <a:r>
              <a:rPr lang="en-AU" altLang="en-US" sz="1400" dirty="0">
                <a:latin typeface="Helvetica" panose="020B0604020202020204" pitchFamily="34" charset="0"/>
              </a:rPr>
              <a:t>=sql-server-ver15</a:t>
            </a:r>
          </a:p>
        </p:txBody>
      </p:sp>
    </p:spTree>
    <p:extLst>
      <p:ext uri="{BB962C8B-B14F-4D97-AF65-F5344CB8AC3E}">
        <p14:creationId xmlns:p14="http://schemas.microsoft.com/office/powerpoint/2010/main" val="1202050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4A562E24-8B91-4308-8376-B5E9FC0D7C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0827" y="331787"/>
            <a:ext cx="7772400" cy="628650"/>
          </a:xfrm>
        </p:spPr>
        <p:txBody>
          <a:bodyPr/>
          <a:lstStyle/>
          <a:p>
            <a:r>
              <a:rPr lang="en-AU" altLang="en-US" dirty="0">
                <a:latin typeface="Helvetica" panose="020B0604020202020204" pitchFamily="34" charset="0"/>
              </a:rPr>
              <a:t>Isolation concepts ...</a:t>
            </a:r>
            <a:endParaRPr lang="en-US" altLang="en-US" dirty="0">
              <a:latin typeface="Helvetica" panose="020B0604020202020204" pitchFamily="34" charset="0"/>
            </a:endParaRP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67C2E32B-191C-44C9-8BB5-AF13C40781A0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538506" y="1285660"/>
            <a:ext cx="7888802" cy="1924050"/>
          </a:xfrm>
        </p:spPr>
        <p:txBody>
          <a:bodyPr/>
          <a:lstStyle/>
          <a:p>
            <a:r>
              <a:rPr lang="en-AU" dirty="0"/>
              <a:t>Acquire locks from root to leaf.</a:t>
            </a:r>
          </a:p>
          <a:p>
            <a:r>
              <a:rPr lang="en-AU" dirty="0"/>
              <a:t>Release locks from leaf to root.</a:t>
            </a:r>
          </a:p>
          <a:p>
            <a:pPr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IS: intend to set finer S locks</a:t>
            </a:r>
          </a:p>
          <a:p>
            <a:pPr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IX: intend to set finer S or X locks</a:t>
            </a:r>
          </a:p>
          <a:p>
            <a:pPr>
              <a:buFontTx/>
              <a:buNone/>
            </a:pPr>
            <a:r>
              <a:rPr lang="en-US" altLang="en-US" sz="2000" dirty="0">
                <a:latin typeface="Helvetica" panose="020B0604020202020204" pitchFamily="34" charset="0"/>
              </a:rPr>
              <a:t>SIX: S + IX</a:t>
            </a:r>
          </a:p>
          <a:p>
            <a:pPr>
              <a:buFontTx/>
              <a:buNone/>
            </a:pPr>
            <a:endParaRPr lang="en-US" altLang="en-US" dirty="0">
              <a:latin typeface="Helvetica" panose="020B0604020202020204" pitchFamily="34" charset="0"/>
            </a:endParaRPr>
          </a:p>
          <a:p>
            <a:pPr>
              <a:buFontTx/>
              <a:buNone/>
            </a:pPr>
            <a:endParaRPr lang="en-US" altLang="en-US" sz="2000" dirty="0">
              <a:latin typeface="Helvetica" panose="020B0604020202020204" pitchFamily="34" charset="0"/>
            </a:endParaRPr>
          </a:p>
          <a:p>
            <a:r>
              <a:rPr lang="en-US" altLang="en-US" dirty="0">
                <a:latin typeface="Helvetica" panose="020B0604020202020204" pitchFamily="34" charset="0"/>
              </a:rPr>
              <a:t>To acquire an S mode or IS mode lock on a non-root node, one parent must be held in IS mode or higher (one of {IS,IX,S,SIX,U,X}).</a:t>
            </a:r>
          </a:p>
          <a:p>
            <a:endParaRPr lang="en-US" altLang="en-US" dirty="0">
              <a:latin typeface="Helvetica" panose="020B0604020202020204" pitchFamily="34" charset="0"/>
            </a:endParaRPr>
          </a:p>
          <a:p>
            <a:r>
              <a:rPr lang="en-US" altLang="en-US" dirty="0">
                <a:latin typeface="Helvetica" panose="020B0604020202020204" pitchFamily="34" charset="0"/>
              </a:rPr>
              <a:t>To acquire an X, U, SIX, or IX mode lock on a non-root node, all parents must be held in IX mode or higher (one of {IX,SIX,U,X}).</a:t>
            </a:r>
          </a:p>
          <a:p>
            <a:pPr>
              <a:buFontTx/>
              <a:buNone/>
            </a:pPr>
            <a:endParaRPr lang="en-US" altLang="en-US" sz="2000" dirty="0">
              <a:latin typeface="Helvetica" panose="020B0604020202020204" pitchFamily="34" charset="0"/>
            </a:endParaRPr>
          </a:p>
          <a:p>
            <a:endParaRPr lang="en-US" altLang="en-US" sz="2000" dirty="0">
              <a:latin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161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5DE2D04-903A-478E-BC82-C1C89E1D2E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18171" y="582612"/>
            <a:ext cx="7772400" cy="771525"/>
          </a:xfrm>
        </p:spPr>
        <p:txBody>
          <a:bodyPr/>
          <a:lstStyle/>
          <a:p>
            <a:r>
              <a:rPr lang="en-AU" altLang="en-US" dirty="0">
                <a:latin typeface="Helvetica" panose="020B0604020202020204" pitchFamily="34" charset="0"/>
              </a:rPr>
              <a:t>Isolation concepts ...</a:t>
            </a:r>
            <a:br>
              <a:rPr lang="en-AU" altLang="en-US" dirty="0">
                <a:latin typeface="Helvetica" panose="020B0604020202020204" pitchFamily="34" charset="0"/>
              </a:rPr>
            </a:br>
            <a:r>
              <a:rPr lang="en-AU" altLang="en-US" dirty="0">
                <a:latin typeface="Helvetica" panose="020B0604020202020204" pitchFamily="34" charset="0"/>
              </a:rPr>
              <a:t>Tree locking and Intent Lock Modes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3640689F-9052-4EDF-B457-487A1810BE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1617663"/>
            <a:ext cx="7772400" cy="4657725"/>
          </a:xfrm>
        </p:spPr>
        <p:txBody>
          <a:bodyPr/>
          <a:lstStyle/>
          <a:p>
            <a:r>
              <a:rPr lang="en-AU" altLang="en-US" sz="2400" dirty="0">
                <a:latin typeface="Helvetica" panose="020B0604020202020204" pitchFamily="34" charset="0"/>
              </a:rPr>
              <a:t>None : no lock is taken all requests are granted.</a:t>
            </a:r>
          </a:p>
          <a:p>
            <a:r>
              <a:rPr lang="en-AU" altLang="en-US" sz="2400" dirty="0">
                <a:latin typeface="Helvetica" panose="020B0604020202020204" pitchFamily="34" charset="0"/>
              </a:rPr>
              <a:t>IS (intention to have shared lock at finer level)  allows  IS and S mode locks at finer granularity and prevents others from holding X on this node.</a:t>
            </a:r>
          </a:p>
          <a:p>
            <a:r>
              <a:rPr lang="en-AU" altLang="en-US" sz="2400" dirty="0">
                <a:latin typeface="Helvetica" panose="020B0604020202020204" pitchFamily="34" charset="0"/>
              </a:rPr>
              <a:t>IX (intention to have  exclusive lock at finer level) allows to set IS, IX, S, SIX, U and X mode locks at finer granularity and prevents  others holding  S, SIX, X, U on this node.</a:t>
            </a:r>
          </a:p>
          <a:p>
            <a:r>
              <a:rPr lang="en-AU" altLang="en-US" sz="2400" dirty="0">
                <a:latin typeface="Helvetica" panose="020B0604020202020204" pitchFamily="34" charset="0"/>
              </a:rPr>
              <a:t>S (shared ) allows read authority to the node and its descendants at a finer granularity and prevents others holding IX, X, SIX on this node.</a:t>
            </a:r>
          </a:p>
        </p:txBody>
      </p:sp>
    </p:spTree>
    <p:extLst>
      <p:ext uri="{BB962C8B-B14F-4D97-AF65-F5344CB8AC3E}">
        <p14:creationId xmlns:p14="http://schemas.microsoft.com/office/powerpoint/2010/main" val="1150792227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BCAD9863-0434-44F9-A667-B8B16E2A364F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 Patterns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634621EA-2EBA-413F-838D-A55D20DCED68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-Layout B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C8CA260C-D61C-4B41-82A3-DC26F36DCC6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0C26A48D83E246BCC180686CF30DBF" ma:contentTypeVersion="10" ma:contentTypeDescription="Create a new document." ma:contentTypeScope="" ma:versionID="f5fb637efab97b422617e6128cfefb55">
  <xsd:schema xmlns:xsd="http://www.w3.org/2001/XMLSchema" xmlns:xs="http://www.w3.org/2001/XMLSchema" xmlns:p="http://schemas.microsoft.com/office/2006/metadata/properties" xmlns:ns3="149c9475-b3c6-4a4d-b863-18cafd376046" xmlns:ns4="42c67906-633c-464e-8a7c-44fa02feb595" targetNamespace="http://schemas.microsoft.com/office/2006/metadata/properties" ma:root="true" ma:fieldsID="895bc302b95148f97059786eaf738e2d" ns3:_="" ns4:_="">
    <xsd:import namespace="149c9475-b3c6-4a4d-b863-18cafd376046"/>
    <xsd:import namespace="42c67906-633c-464e-8a7c-44fa02feb59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9c9475-b3c6-4a4d-b863-18cafd37604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c67906-633c-464e-8a7c-44fa02feb5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907807C-512F-477E-9759-255DD4FFE893}">
  <ds:schemaRefs>
    <ds:schemaRef ds:uri="http://purl.org/dc/elements/1.1/"/>
    <ds:schemaRef ds:uri="http://purl.org/dc/terms/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schemas.openxmlformats.org/package/2006/metadata/core-properties"/>
    <ds:schemaRef ds:uri="http://schemas.microsoft.com/office/infopath/2007/PartnerControls"/>
    <ds:schemaRef ds:uri="42c67906-633c-464e-8a7c-44fa02feb595"/>
    <ds:schemaRef ds:uri="149c9475-b3c6-4a4d-b863-18cafd376046"/>
  </ds:schemaRefs>
</ds:datastoreItem>
</file>

<file path=customXml/itemProps2.xml><?xml version="1.0" encoding="utf-8"?>
<ds:datastoreItem xmlns:ds="http://schemas.openxmlformats.org/officeDocument/2006/customXml" ds:itemID="{33B11E67-18BF-4814-AA0E-FEE043F702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9c9475-b3c6-4a4d-b863-18cafd376046"/>
    <ds:schemaRef ds:uri="42c67906-633c-464e-8a7c-44fa02feb5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808BBE-B09E-4051-BDC7-5E4C9BD7B3C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University of Melbourne</Template>
  <TotalTime>16854</TotalTime>
  <Words>2161</Words>
  <Application>Microsoft Macintosh PowerPoint</Application>
  <PresentationFormat>On-screen Show (4:3)</PresentationFormat>
  <Paragraphs>388</Paragraphs>
  <Slides>21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Calibri</vt:lpstr>
      <vt:lpstr>Georgia</vt:lpstr>
      <vt:lpstr>Helvetica</vt:lpstr>
      <vt:lpstr>Times</vt:lpstr>
      <vt:lpstr>Times New Roman</vt:lpstr>
      <vt:lpstr>University of Melbourne</vt:lpstr>
      <vt:lpstr>University of Melbourne Patterns</vt:lpstr>
      <vt:lpstr>University of Melbourne-Layout B</vt:lpstr>
      <vt:lpstr>COMP90050  Advanced Database Systems</vt:lpstr>
      <vt:lpstr>Concurrent transactions – Conflicts and performance issues</vt:lpstr>
      <vt:lpstr>PowerPoint Presentation</vt:lpstr>
      <vt:lpstr>PowerPoint Presentation</vt:lpstr>
      <vt:lpstr>Granularity of locks</vt:lpstr>
      <vt:lpstr>Granularity of locks</vt:lpstr>
      <vt:lpstr>Actual granular locks in practice</vt:lpstr>
      <vt:lpstr>Isolation concepts ...</vt:lpstr>
      <vt:lpstr>Isolation concepts ... Tree locking and Intent Lock Modes</vt:lpstr>
      <vt:lpstr>Isolation concepts ...</vt:lpstr>
      <vt:lpstr>PowerPoint Presentation</vt:lpstr>
      <vt:lpstr>Update mode Locks – why necessary</vt:lpstr>
      <vt:lpstr>A Solution</vt:lpstr>
      <vt:lpstr>Update mode Locks</vt:lpstr>
      <vt:lpstr>Optimistic locking</vt:lpstr>
      <vt:lpstr>Optimistic locking</vt:lpstr>
      <vt:lpstr>Snapshot Isolation</vt:lpstr>
      <vt:lpstr>Two phase locking Transaction</vt:lpstr>
      <vt:lpstr>Snapshot Isolation Transaction</vt:lpstr>
      <vt:lpstr>Time stamping </vt:lpstr>
      <vt:lpstr>Time stamping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 B  with image </dc:title>
  <dc:creator>Farhana Choudhury</dc:creator>
  <cp:lastModifiedBy>Farhana Choudhury</cp:lastModifiedBy>
  <cp:revision>139</cp:revision>
  <dcterms:created xsi:type="dcterms:W3CDTF">2020-12-03T11:09:26Z</dcterms:created>
  <dcterms:modified xsi:type="dcterms:W3CDTF">2023-06-15T01:25:56Z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0x0101008C0C26A48D83E246BCC180686CF30DBF</vt:lpwstr>
  </property>
</Properties>
</file>

<file path=docProps/thumbnail.jpeg>
</file>